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handoutMasterIdLst>
    <p:handoutMasterId r:id="rId31"/>
  </p:handoutMasterIdLst>
  <p:sldIdLst>
    <p:sldId id="256" r:id="rId3"/>
    <p:sldId id="266" r:id="rId4"/>
    <p:sldId id="292" r:id="rId5"/>
    <p:sldId id="295" r:id="rId6"/>
    <p:sldId id="257" r:id="rId7"/>
    <p:sldId id="262" r:id="rId8"/>
    <p:sldId id="276" r:id="rId9"/>
    <p:sldId id="286" r:id="rId10"/>
    <p:sldId id="259" r:id="rId11"/>
    <p:sldId id="261" r:id="rId12"/>
    <p:sldId id="278" r:id="rId13"/>
    <p:sldId id="263" r:id="rId14"/>
    <p:sldId id="279" r:id="rId15"/>
    <p:sldId id="301" r:id="rId16"/>
    <p:sldId id="300" r:id="rId17"/>
    <p:sldId id="299" r:id="rId18"/>
    <p:sldId id="264" r:id="rId19"/>
    <p:sldId id="308" r:id="rId20"/>
    <p:sldId id="307" r:id="rId21"/>
    <p:sldId id="284" r:id="rId22"/>
    <p:sldId id="285" r:id="rId23"/>
    <p:sldId id="302" r:id="rId24"/>
    <p:sldId id="303" r:id="rId25"/>
    <p:sldId id="304" r:id="rId26"/>
    <p:sldId id="305" r:id="rId27"/>
    <p:sldId id="309" r:id="rId28"/>
    <p:sldId id="31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127" autoAdjust="0"/>
  </p:normalViewPr>
  <p:slideViewPr>
    <p:cSldViewPr snapToGrid="0">
      <p:cViewPr>
        <p:scale>
          <a:sx n="96" d="100"/>
          <a:sy n="96" d="100"/>
        </p:scale>
        <p:origin x="-979" y="-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1BF6C-44F0-BB41-A4EA-BB0D85C55629}" type="slidenum">
              <a:rPr lang="en-US" smtClean="0"/>
              <a:t>‹#›</a:t>
            </a:fld>
            <a:endParaRPr lang="en-US"/>
          </a:p>
        </p:txBody>
      </p:sp>
    </p:spTree>
    <p:extLst>
      <p:ext uri="{BB962C8B-B14F-4D97-AF65-F5344CB8AC3E}">
        <p14:creationId xmlns:p14="http://schemas.microsoft.com/office/powerpoint/2010/main" val="366333355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0761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22572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35853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66832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D5F04-FEE0-40CF-A294-F27CE6E8B87C}" type="slidenum">
              <a:rPr lang="en-US" smtClean="0"/>
              <a:t>17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18485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D5F04-FEE0-40CF-A294-F27CE6E8B87C}" type="slidenum">
              <a:rPr lang="en-US" smtClean="0"/>
              <a:t>19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18485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 2016 Majlis Ansarullah, USA</a:t>
            </a:r>
            <a:endParaRPr lang="en-US"/>
          </a:p>
        </p:txBody>
      </p:sp>
      <p:sp>
        <p:nvSpPr>
          <p:cNvPr id="6" name="Slide Number Placeholder 5"/>
          <p:cNvSpPr>
            <a:spLocks noGrp="1"/>
          </p:cNvSpPr>
          <p:nvPr>
            <p:ph type="sldNum" sz="quarter" idx="12"/>
          </p:nvPr>
        </p:nvSpPr>
        <p:spPr/>
        <p:txBody>
          <a:bodyPr/>
          <a:lstStyle/>
          <a:p>
            <a:fld id="{2B3D5F04-FEE0-40CF-A294-F27CE6E8B87C}" type="slidenum">
              <a:rPr lang="en-US" smtClean="0"/>
              <a:t>23</a:t>
            </a:fld>
            <a:endParaRPr lang="en-US"/>
          </a:p>
        </p:txBody>
      </p:sp>
    </p:spTree>
    <p:extLst>
      <p:ext uri="{BB962C8B-B14F-4D97-AF65-F5344CB8AC3E}">
        <p14:creationId xmlns:p14="http://schemas.microsoft.com/office/powerpoint/2010/main" val="91449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4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9132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1866304" y="491134"/>
            <a:ext cx="5134571" cy="3795117"/>
          </a:xfrm>
          <a:prstGeom prst="rect">
            <a:avLst/>
          </a:prstGeom>
        </p:spPr>
        <p:txBody>
          <a:bodyPr lIns="91439" tIns="45719" rIns="91439" bIns="45719" anchor="t">
            <a:noAutofit/>
          </a:bodyPr>
          <a:lstStyle/>
          <a:p>
            <a:endParaRPr/>
          </a:p>
        </p:txBody>
      </p:sp>
      <p:sp>
        <p:nvSpPr>
          <p:cNvPr id="12" name="Shape 12"/>
          <p:cNvSpPr>
            <a:spLocks noGrp="1"/>
          </p:cNvSpPr>
          <p:nvPr>
            <p:ph type="title"/>
          </p:nvPr>
        </p:nvSpPr>
        <p:spPr>
          <a:xfrm>
            <a:off x="776883" y="4393406"/>
            <a:ext cx="7590235" cy="982266"/>
          </a:xfrm>
          <a:prstGeom prst="rect">
            <a:avLst/>
          </a:prstGeom>
        </p:spPr>
        <p:txBody>
          <a:bodyPr/>
          <a:lstStyle/>
          <a:p>
            <a:r>
              <a:t>Title Text</a:t>
            </a:r>
          </a:p>
        </p:txBody>
      </p:sp>
      <p:sp>
        <p:nvSpPr>
          <p:cNvPr id="13" name="Shape 13"/>
          <p:cNvSpPr>
            <a:spLocks noGrp="1"/>
          </p:cNvSpPr>
          <p:nvPr>
            <p:ph type="body" sz="quarter" idx="1"/>
          </p:nvPr>
        </p:nvSpPr>
        <p:spPr>
          <a:xfrm>
            <a:off x="776883" y="5366743"/>
            <a:ext cx="7590235" cy="767953"/>
          </a:xfrm>
          <a:prstGeom prst="rect">
            <a:avLst/>
          </a:prstGeom>
        </p:spPr>
        <p:txBody>
          <a:bodyPr/>
          <a:lstStyle>
            <a:lvl1pPr marL="0" indent="0" algn="ctr">
              <a:spcBef>
                <a:spcPts val="0"/>
              </a:spcBef>
              <a:buSzTx/>
              <a:buNone/>
              <a:defRPr sz="1371">
                <a:latin typeface="Zapfino"/>
                <a:ea typeface="Zapfino"/>
                <a:cs typeface="Zapfino"/>
                <a:sym typeface="Zapfino"/>
              </a:defRPr>
            </a:lvl1pPr>
            <a:lvl2pPr marL="0" indent="0" algn="ctr">
              <a:spcBef>
                <a:spcPts val="0"/>
              </a:spcBef>
              <a:buSzTx/>
              <a:buNone/>
              <a:defRPr sz="1371">
                <a:latin typeface="Zapfino"/>
                <a:ea typeface="Zapfino"/>
                <a:cs typeface="Zapfino"/>
                <a:sym typeface="Zapfino"/>
              </a:defRPr>
            </a:lvl2pPr>
            <a:lvl3pPr marL="0" indent="0" algn="ctr">
              <a:spcBef>
                <a:spcPts val="0"/>
              </a:spcBef>
              <a:buSzTx/>
              <a:buNone/>
              <a:defRPr sz="1371">
                <a:latin typeface="Zapfino"/>
                <a:ea typeface="Zapfino"/>
                <a:cs typeface="Zapfino"/>
                <a:sym typeface="Zapfino"/>
              </a:defRPr>
            </a:lvl3pPr>
            <a:lvl4pPr marL="0" indent="0" algn="ctr">
              <a:spcBef>
                <a:spcPts val="0"/>
              </a:spcBef>
              <a:buSzTx/>
              <a:buNone/>
              <a:defRPr sz="1371">
                <a:latin typeface="Zapfino"/>
                <a:ea typeface="Zapfino"/>
                <a:cs typeface="Zapfino"/>
                <a:sym typeface="Zapfino"/>
              </a:defRPr>
            </a:lvl4pPr>
            <a:lvl5pPr marL="0" indent="0" algn="ctr">
              <a:spcBef>
                <a:spcPts val="0"/>
              </a:spcBef>
              <a:buSzTx/>
              <a:buNone/>
              <a:defRPr sz="1371">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15658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18527"/>
            <a:ext cx="393820"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javascript:openglossarywindow('11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August 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7" name="Slide Number Placeholder 6"/>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extBox 1"/>
          <p:cNvSpPr txBox="1"/>
          <p:nvPr/>
        </p:nvSpPr>
        <p:spPr>
          <a:xfrm>
            <a:off x="560571" y="1939647"/>
            <a:ext cx="8218420" cy="461665"/>
          </a:xfrm>
          <a:prstGeom prst="rect">
            <a:avLst/>
          </a:prstGeom>
          <a:noFill/>
        </p:spPr>
        <p:txBody>
          <a:bodyPr wrap="square" rtlCol="0">
            <a:spAutoFit/>
          </a:bodyPr>
          <a:lstStyle/>
          <a:p>
            <a:r>
              <a:rPr lang="en-US" sz="2400" b="1" dirty="0"/>
              <a:t>Option 1</a:t>
            </a:r>
            <a:r>
              <a:rPr lang="en-US" sz="2400" b="1" dirty="0" smtClean="0"/>
              <a:t>: </a:t>
            </a:r>
            <a:r>
              <a:rPr lang="en-US" sz="2400" dirty="0" smtClean="0"/>
              <a:t>You should give the exact age of your niece.</a:t>
            </a:r>
            <a:endParaRPr lang="en-US" sz="2400" dirty="0"/>
          </a:p>
        </p:txBody>
      </p:sp>
      <p:sp>
        <p:nvSpPr>
          <p:cNvPr id="3" name="TextBox 2"/>
          <p:cNvSpPr txBox="1"/>
          <p:nvPr/>
        </p:nvSpPr>
        <p:spPr>
          <a:xfrm>
            <a:off x="560571" y="3811663"/>
            <a:ext cx="8058678" cy="830997"/>
          </a:xfrm>
          <a:prstGeom prst="rect">
            <a:avLst/>
          </a:prstGeom>
          <a:noFill/>
        </p:spPr>
        <p:txBody>
          <a:bodyPr wrap="square" rtlCol="0">
            <a:spAutoFit/>
          </a:bodyPr>
          <a:lstStyle/>
          <a:p>
            <a:r>
              <a:rPr lang="en-US" sz="2400" b="1" dirty="0"/>
              <a:t>Option </a:t>
            </a:r>
            <a:r>
              <a:rPr lang="en-US" sz="2400" b="1" dirty="0" smtClean="0"/>
              <a:t>3:</a:t>
            </a:r>
            <a:r>
              <a:rPr lang="en-US" sz="2400" dirty="0" smtClean="0"/>
              <a:t> You should avoid the age topic completely and just “sell” the great qualities of your niece.</a:t>
            </a:r>
            <a:endParaRPr lang="en-US" sz="2400" dirty="0"/>
          </a:p>
        </p:txBody>
      </p:sp>
      <p:sp>
        <p:nvSpPr>
          <p:cNvPr id="4" name="TextBox 3"/>
          <p:cNvSpPr txBox="1"/>
          <p:nvPr/>
        </p:nvSpPr>
        <p:spPr>
          <a:xfrm>
            <a:off x="542661" y="2690989"/>
            <a:ext cx="8058678" cy="830997"/>
          </a:xfrm>
          <a:prstGeom prst="rect">
            <a:avLst/>
          </a:prstGeom>
          <a:noFill/>
        </p:spPr>
        <p:txBody>
          <a:bodyPr wrap="square" rtlCol="0">
            <a:spAutoFit/>
          </a:bodyPr>
          <a:lstStyle/>
          <a:p>
            <a:r>
              <a:rPr lang="en-US" sz="2400" b="1" dirty="0" smtClean="0"/>
              <a:t>Option 2: </a:t>
            </a:r>
            <a:r>
              <a:rPr lang="en-US" sz="2400" dirty="0" smtClean="0"/>
              <a:t>You should do as your older brother and sister-in-law advised and be very vague about her age.</a:t>
            </a:r>
            <a:endParaRPr lang="en-US" sz="2400" dirty="0"/>
          </a:p>
        </p:txBody>
      </p:sp>
      <p:sp>
        <p:nvSpPr>
          <p:cNvPr id="6" name="TextBox 5"/>
          <p:cNvSpPr txBox="1"/>
          <p:nvPr/>
        </p:nvSpPr>
        <p:spPr>
          <a:xfrm>
            <a:off x="194553" y="1264596"/>
            <a:ext cx="8584438" cy="461665"/>
          </a:xfrm>
          <a:prstGeom prst="rect">
            <a:avLst/>
          </a:prstGeom>
          <a:noFill/>
        </p:spPr>
        <p:txBody>
          <a:bodyPr wrap="square" rtlCol="0">
            <a:spAutoFit/>
          </a:bodyPr>
          <a:lstStyle/>
          <a:p>
            <a:r>
              <a:rPr lang="en-US" sz="2400" dirty="0" smtClean="0"/>
              <a:t>When you speak with the man’s mother:</a:t>
            </a:r>
            <a:endParaRPr lang="en-US" sz="2400" dirty="0"/>
          </a:p>
        </p:txBody>
      </p:sp>
      <p:sp>
        <p:nvSpPr>
          <p:cNvPr id="7" name="TextBox 5"/>
          <p:cNvSpPr txBox="1"/>
          <p:nvPr/>
        </p:nvSpPr>
        <p:spPr>
          <a:xfrm>
            <a:off x="669661" y="4976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8" name="Slide Number Placeholder 7"/>
          <p:cNvSpPr>
            <a:spLocks noGrp="1"/>
          </p:cNvSpPr>
          <p:nvPr>
            <p:ph type="sldNum" sz="quarter" idx="12"/>
          </p:nvPr>
        </p:nvSpPr>
        <p:spPr/>
        <p:txBody>
          <a:bodyPr/>
          <a:lstStyle/>
          <a:p>
            <a:fld id="{D64212AE-C6D7-4DAE-B05A-60F3647E62E0}" type="slidenum">
              <a:rPr lang="en-US" smtClean="0"/>
              <a:t>10</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 name="Rectangle 1"/>
          <p:cNvSpPr/>
          <p:nvPr/>
        </p:nvSpPr>
        <p:spPr>
          <a:xfrm>
            <a:off x="510471" y="1755885"/>
            <a:ext cx="8123057" cy="3046988"/>
          </a:xfrm>
          <a:prstGeom prst="rect">
            <a:avLst/>
          </a:prstGeom>
        </p:spPr>
        <p:txBody>
          <a:bodyPr wrap="square">
            <a:spAutoFit/>
          </a:bodyPr>
          <a:lstStyle/>
          <a:p>
            <a:r>
              <a:rPr lang="en-US" sz="2400" dirty="0"/>
              <a:t>Hakim bin </a:t>
            </a:r>
            <a:r>
              <a:rPr lang="en-US" sz="2400" dirty="0" err="1"/>
              <a:t>Hizam</a:t>
            </a:r>
            <a:r>
              <a:rPr lang="en-US" sz="2400" dirty="0"/>
              <a:t> narrated that the Holy Prophet Muhammad (saw) said, Both parties in a business transaction have a right to annul it so long as they have not separated; and if they tell the truth and make everything clear to each other (i.e., the seller and the buyer speak the truth, the seller with regard to what is purchased, and the buyer with regard to the money) they will be blessed in their transaction, but if they conceal anything and lie, the blessing on their transaction will be eliminated. </a:t>
            </a:r>
          </a:p>
        </p:txBody>
      </p:sp>
      <p:sp>
        <p:nvSpPr>
          <p:cNvPr id="4" name="TextBox 3"/>
          <p:cNvSpPr txBox="1"/>
          <p:nvPr/>
        </p:nvSpPr>
        <p:spPr>
          <a:xfrm>
            <a:off x="603045" y="1080290"/>
            <a:ext cx="8259601" cy="646331"/>
          </a:xfrm>
          <a:prstGeom prst="rect">
            <a:avLst/>
          </a:prstGeom>
          <a:noFill/>
        </p:spPr>
        <p:txBody>
          <a:bodyPr wrap="square" rtlCol="0">
            <a:spAutoFit/>
          </a:bodyPr>
          <a:lstStyle/>
          <a:p>
            <a:r>
              <a:rPr lang="en-US" sz="3600" b="1" dirty="0" smtClean="0"/>
              <a:t>Blessings of Transactions</a:t>
            </a:r>
            <a:endParaRPr lang="en-US" sz="3600" b="1" dirty="0"/>
          </a:p>
        </p:txBody>
      </p:sp>
      <p:sp>
        <p:nvSpPr>
          <p:cNvPr id="7" name="TextBox 6"/>
          <p:cNvSpPr txBox="1"/>
          <p:nvPr/>
        </p:nvSpPr>
        <p:spPr>
          <a:xfrm>
            <a:off x="3650223" y="437692"/>
            <a:ext cx="5318700" cy="400110"/>
          </a:xfrm>
          <a:prstGeom prst="rect">
            <a:avLst/>
          </a:prstGeom>
          <a:noFill/>
        </p:spPr>
        <p:txBody>
          <a:bodyPr wrap="none" rtlCol="0">
            <a:spAutoFit/>
          </a:bodyPr>
          <a:lstStyle/>
          <a:p>
            <a:r>
              <a:rPr lang="en-US" sz="2000" b="1" dirty="0" smtClean="0">
                <a:solidFill>
                  <a:schemeClr val="bg1"/>
                </a:solidFill>
              </a:rPr>
              <a:t>Guidance from Holy Prophet Muhammad (saw)</a:t>
            </a:r>
            <a:endParaRPr lang="en-US" sz="2000" b="1" dirty="0">
              <a:solidFill>
                <a:schemeClr val="bg1"/>
              </a:solidFill>
            </a:endParaRPr>
          </a:p>
        </p:txBody>
      </p:sp>
      <p:sp>
        <p:nvSpPr>
          <p:cNvPr id="6" name="TextBox 5"/>
          <p:cNvSpPr txBox="1"/>
          <p:nvPr/>
        </p:nvSpPr>
        <p:spPr>
          <a:xfrm>
            <a:off x="3233239" y="5434170"/>
            <a:ext cx="5240088" cy="369332"/>
          </a:xfrm>
          <a:prstGeom prst="rect">
            <a:avLst/>
          </a:prstGeom>
          <a:noFill/>
        </p:spPr>
        <p:txBody>
          <a:bodyPr wrap="square" rtlCol="0" anchor="ctr">
            <a:spAutoFit/>
          </a:bodyPr>
          <a:lstStyle/>
          <a:p>
            <a:pPr algn="r"/>
            <a:r>
              <a:rPr lang="en-US" dirty="0"/>
              <a:t>Al-Bukhari Book 1, Hadith 59</a:t>
            </a:r>
            <a:endParaRPr lang="en-US" sz="1200" dirty="0">
              <a:solidFill>
                <a:srgbClr val="FF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78787"/>
            <a:ext cx="9144000" cy="50609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8233" y="1192160"/>
            <a:ext cx="3063659" cy="769441"/>
          </a:xfrm>
          <a:prstGeom prst="rect">
            <a:avLst/>
          </a:prstGeom>
          <a:noFill/>
        </p:spPr>
        <p:txBody>
          <a:bodyPr wrap="none" rtlCol="0">
            <a:spAutoFit/>
          </a:bodyPr>
          <a:lstStyle/>
          <a:p>
            <a:r>
              <a:rPr lang="en-US" sz="4400" b="1" dirty="0" smtClean="0"/>
              <a:t>Discussion II</a:t>
            </a:r>
            <a:endParaRPr lang="en-US" sz="4400" b="1" dirty="0"/>
          </a:p>
        </p:txBody>
      </p:sp>
      <p:sp>
        <p:nvSpPr>
          <p:cNvPr id="6" name="TextBox 5"/>
          <p:cNvSpPr txBox="1"/>
          <p:nvPr/>
        </p:nvSpPr>
        <p:spPr>
          <a:xfrm>
            <a:off x="3750067" y="969057"/>
            <a:ext cx="5393934" cy="5170646"/>
          </a:xfrm>
          <a:prstGeom prst="rect">
            <a:avLst/>
          </a:prstGeom>
          <a:noFill/>
        </p:spPr>
        <p:txBody>
          <a:bodyPr wrap="square" rtlCol="0">
            <a:spAutoFit/>
          </a:bodyPr>
          <a:lstStyle/>
          <a:p>
            <a:pPr lvl="0"/>
            <a:r>
              <a:rPr lang="en-US" sz="2200" dirty="0" smtClean="0"/>
              <a:t>Your son </a:t>
            </a:r>
            <a:r>
              <a:rPr lang="en-US" sz="2200" dirty="0"/>
              <a:t>completed his education and has a stable job. You </a:t>
            </a:r>
            <a:r>
              <a:rPr lang="en-US" sz="2200" dirty="0" smtClean="0"/>
              <a:t>and your wife are eager to marry him in a pious family. You receive a profile about a girl of the Jama’at from across the country. Your family (including your son) all agree that it seems to be suitably religious, attractive, and smart proposal. As you prepare to talk with her parents to set up an initial meeting, you need to decide with your wife about one potential challenge: do you divulge the fact about your son’s one-year relationship with a non-Muslim girl in college? That relationship has completed ended and your son is committed to the current process. </a:t>
            </a:r>
            <a:endParaRPr lang="en-US"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33" y="1944330"/>
            <a:ext cx="3617205" cy="4062693"/>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228504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21658" y="1939647"/>
            <a:ext cx="8218420" cy="461665"/>
          </a:xfrm>
          <a:prstGeom prst="rect">
            <a:avLst/>
          </a:prstGeom>
          <a:noFill/>
        </p:spPr>
        <p:txBody>
          <a:bodyPr wrap="square" rtlCol="0">
            <a:spAutoFit/>
          </a:bodyPr>
          <a:lstStyle/>
          <a:p>
            <a:r>
              <a:rPr lang="en-US" sz="2400" b="1" dirty="0"/>
              <a:t>Option 1</a:t>
            </a:r>
            <a:r>
              <a:rPr lang="en-US" sz="2400" b="1" dirty="0" smtClean="0"/>
              <a:t>: </a:t>
            </a:r>
            <a:r>
              <a:rPr lang="en-US" sz="2400" dirty="0" smtClean="0"/>
              <a:t>To come clean about your son’s past on the phone call.</a:t>
            </a:r>
            <a:endParaRPr lang="en-US" sz="2400" dirty="0"/>
          </a:p>
        </p:txBody>
      </p:sp>
      <p:sp>
        <p:nvSpPr>
          <p:cNvPr id="7" name="TextBox 6"/>
          <p:cNvSpPr txBox="1"/>
          <p:nvPr/>
        </p:nvSpPr>
        <p:spPr>
          <a:xfrm>
            <a:off x="521658" y="4127890"/>
            <a:ext cx="8058678" cy="830997"/>
          </a:xfrm>
          <a:prstGeom prst="rect">
            <a:avLst/>
          </a:prstGeom>
          <a:noFill/>
        </p:spPr>
        <p:txBody>
          <a:bodyPr wrap="square" rtlCol="0">
            <a:spAutoFit/>
          </a:bodyPr>
          <a:lstStyle/>
          <a:p>
            <a:r>
              <a:rPr lang="en-US" sz="2400" b="1" dirty="0"/>
              <a:t>Option </a:t>
            </a:r>
            <a:r>
              <a:rPr lang="en-US" sz="2400" b="1" dirty="0" smtClean="0"/>
              <a:t>3:</a:t>
            </a:r>
            <a:r>
              <a:rPr lang="en-US" sz="2400" dirty="0" smtClean="0"/>
              <a:t> To not bring up about your son’s past, unless expressly asked by the girl’s family.</a:t>
            </a:r>
            <a:endParaRPr lang="en-US" sz="2400" dirty="0"/>
          </a:p>
        </p:txBody>
      </p:sp>
      <p:sp>
        <p:nvSpPr>
          <p:cNvPr id="8" name="TextBox 7"/>
          <p:cNvSpPr txBox="1"/>
          <p:nvPr/>
        </p:nvSpPr>
        <p:spPr>
          <a:xfrm>
            <a:off x="521658" y="2714427"/>
            <a:ext cx="8058678" cy="1200329"/>
          </a:xfrm>
          <a:prstGeom prst="rect">
            <a:avLst/>
          </a:prstGeom>
          <a:noFill/>
        </p:spPr>
        <p:txBody>
          <a:bodyPr wrap="square" rtlCol="0">
            <a:spAutoFit/>
          </a:bodyPr>
          <a:lstStyle/>
          <a:p>
            <a:r>
              <a:rPr lang="en-US" sz="2400" b="1" dirty="0" smtClean="0"/>
              <a:t>Option 2: </a:t>
            </a:r>
            <a:r>
              <a:rPr lang="en-US" sz="2400" dirty="0" smtClean="0"/>
              <a:t>To not bring up your son’s issue right now. Let the couple meet first and see if they like each other; then share the facts about your son’s past.</a:t>
            </a:r>
            <a:endParaRPr lang="en-US" sz="2400" dirty="0"/>
          </a:p>
        </p:txBody>
      </p:sp>
      <p:sp>
        <p:nvSpPr>
          <p:cNvPr id="9" name="TextBox 8"/>
          <p:cNvSpPr txBox="1"/>
          <p:nvPr/>
        </p:nvSpPr>
        <p:spPr>
          <a:xfrm>
            <a:off x="155640" y="1264596"/>
            <a:ext cx="8584438" cy="461665"/>
          </a:xfrm>
          <a:prstGeom prst="rect">
            <a:avLst/>
          </a:prstGeom>
          <a:noFill/>
        </p:spPr>
        <p:txBody>
          <a:bodyPr wrap="square" rtlCol="0">
            <a:spAutoFit/>
          </a:bodyPr>
          <a:lstStyle/>
          <a:p>
            <a:r>
              <a:rPr lang="en-US" sz="2400" dirty="0" smtClean="0"/>
              <a:t>You suggest to your wife when she speaks with the girl’s mother:</a:t>
            </a:r>
            <a:endParaRPr lang="en-US" sz="2400" dirty="0"/>
          </a:p>
        </p:txBody>
      </p:sp>
      <p:sp>
        <p:nvSpPr>
          <p:cNvPr id="10" name="TextBox 5"/>
          <p:cNvSpPr txBox="1"/>
          <p:nvPr/>
        </p:nvSpPr>
        <p:spPr>
          <a:xfrm>
            <a:off x="542661" y="5103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13</a:t>
            </a:fld>
            <a:endParaRPr lang="en-US"/>
          </a:p>
        </p:txBody>
      </p:sp>
    </p:spTree>
    <p:extLst>
      <p:ext uri="{BB962C8B-B14F-4D97-AF65-F5344CB8AC3E}">
        <p14:creationId xmlns:p14="http://schemas.microsoft.com/office/powerpoint/2010/main" val="737455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536762" y="1350890"/>
            <a:ext cx="8160898" cy="4154984"/>
          </a:xfrm>
          <a:prstGeom prst="rect">
            <a:avLst/>
          </a:prstGeom>
        </p:spPr>
        <p:txBody>
          <a:bodyPr wrap="square">
            <a:spAutoFit/>
          </a:bodyPr>
          <a:lstStyle/>
          <a:p>
            <a:r>
              <a:rPr lang="en-US" sz="2400" dirty="0"/>
              <a:t>The fact is that so long as a person does not renounce the selfish motives which prevent him from telling the truth, he cannot be considered truthful. If a person tells the truth only when he stands to lose nothing, but tells a lie when his </a:t>
            </a:r>
            <a:r>
              <a:rPr lang="en-US" sz="2400" dirty="0" smtClean="0"/>
              <a:t>honor, </a:t>
            </a:r>
            <a:r>
              <a:rPr lang="en-US" sz="2400" dirty="0"/>
              <a:t>property or life are threatened, how can he be considered better than children and the insane? Do minors and the insane not speak this kind of truth? There is hardly anyone in the world who would tell a lie without any motive. Therefore, the truth that is forsaken when faced with possible loss can never form part of true morals. The real occasion of telling the truth is when one apprehends loss of life or property or </a:t>
            </a:r>
            <a:r>
              <a:rPr lang="en-US" sz="2400" dirty="0" smtClean="0"/>
              <a:t>honor.</a:t>
            </a:r>
            <a:endParaRPr lang="en-US" sz="2400" dirty="0"/>
          </a:p>
        </p:txBody>
      </p:sp>
      <p:sp>
        <p:nvSpPr>
          <p:cNvPr id="6" name="TextBox 5"/>
          <p:cNvSpPr txBox="1"/>
          <p:nvPr/>
        </p:nvSpPr>
        <p:spPr>
          <a:xfrm>
            <a:off x="4292246" y="437692"/>
            <a:ext cx="4288290" cy="400110"/>
          </a:xfrm>
          <a:prstGeom prst="rect">
            <a:avLst/>
          </a:prstGeom>
          <a:noFill/>
        </p:spPr>
        <p:txBody>
          <a:bodyPr wrap="none" rtlCol="0">
            <a:spAutoFit/>
          </a:bodyPr>
          <a:lstStyle/>
          <a:p>
            <a:r>
              <a:rPr lang="en-US" sz="2000" b="1" dirty="0" smtClean="0">
                <a:solidFill>
                  <a:schemeClr val="bg1"/>
                </a:solidFill>
              </a:rPr>
              <a:t>So said </a:t>
            </a:r>
            <a:r>
              <a:rPr lang="en-US" sz="2000" b="1" dirty="0" err="1" smtClean="0">
                <a:solidFill>
                  <a:schemeClr val="bg1"/>
                </a:solidFill>
              </a:rPr>
              <a:t>Hazrat</a:t>
            </a:r>
            <a:r>
              <a:rPr lang="en-US" sz="2000" b="1" dirty="0" smtClean="0">
                <a:solidFill>
                  <a:schemeClr val="bg1"/>
                </a:solidFill>
              </a:rPr>
              <a:t> </a:t>
            </a:r>
            <a:r>
              <a:rPr lang="en-US" sz="2000" b="1" dirty="0" err="1" smtClean="0">
                <a:solidFill>
                  <a:schemeClr val="bg1"/>
                </a:solidFill>
              </a:rPr>
              <a:t>Khalifatul</a:t>
            </a:r>
            <a:r>
              <a:rPr lang="en-US" sz="2000" b="1" dirty="0" smtClean="0">
                <a:solidFill>
                  <a:schemeClr val="bg1"/>
                </a:solidFill>
              </a:rPr>
              <a:t> </a:t>
            </a:r>
            <a:r>
              <a:rPr lang="en-US" sz="2000" b="1" dirty="0" err="1" smtClean="0">
                <a:solidFill>
                  <a:schemeClr val="bg1"/>
                </a:solidFill>
              </a:rPr>
              <a:t>Masih</a:t>
            </a:r>
            <a:r>
              <a:rPr lang="en-US" sz="2000" b="1" dirty="0" smtClean="0">
                <a:solidFill>
                  <a:schemeClr val="bg1"/>
                </a:solidFill>
              </a:rPr>
              <a:t> V (aba)</a:t>
            </a:r>
            <a:endParaRPr lang="en-US" sz="2000" b="1" dirty="0">
              <a:solidFill>
                <a:schemeClr val="bg1"/>
              </a:solidFill>
            </a:endParaRPr>
          </a:p>
        </p:txBody>
      </p:sp>
      <p:sp>
        <p:nvSpPr>
          <p:cNvPr id="4" name="Rectangle 3"/>
          <p:cNvSpPr/>
          <p:nvPr/>
        </p:nvSpPr>
        <p:spPr>
          <a:xfrm>
            <a:off x="3335594" y="5561104"/>
            <a:ext cx="5179431" cy="369332"/>
          </a:xfrm>
          <a:prstGeom prst="rect">
            <a:avLst/>
          </a:prstGeom>
        </p:spPr>
        <p:txBody>
          <a:bodyPr wrap="none">
            <a:spAutoFit/>
          </a:bodyPr>
          <a:lstStyle/>
          <a:p>
            <a:pPr algn="r"/>
            <a:r>
              <a:rPr lang="en-US" b="1" i="1" u="sng" dirty="0"/>
              <a:t>Conditions of Bait and Responsibilities of an Ahmadi</a:t>
            </a:r>
            <a:endParaRPr lang="en-US" b="1" dirty="0"/>
          </a:p>
        </p:txBody>
      </p:sp>
      <p:sp>
        <p:nvSpPr>
          <p:cNvPr id="3" name="Slide Number Placeholder 2"/>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301098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2374" y="1748188"/>
            <a:ext cx="5265687" cy="4493538"/>
          </a:xfrm>
          <a:prstGeom prst="rect">
            <a:avLst/>
          </a:prstGeom>
          <a:noFill/>
        </p:spPr>
        <p:txBody>
          <a:bodyPr wrap="square" rtlCol="0">
            <a:spAutoFit/>
          </a:bodyPr>
          <a:lstStyle/>
          <a:p>
            <a:r>
              <a:rPr lang="en-US" sz="2200" dirty="0" smtClean="0"/>
              <a:t>As the Jama’at president for the past several years, you have always been troubled by Tariq, the son of your Finance Secretary. Growing up, he’s always misbehaved during the children classes and has been disrespectful towards Jama’at elders. Now, in his early twenties, he’s completed some education and working odd jobs. He comes to the mosque for most programs, but he’s not very reliable and he keeps his distance from you. A family from across the country has come to get your opinion on him for their daughter.</a:t>
            </a:r>
            <a:endParaRPr lang="en-US" sz="2200" dirty="0"/>
          </a:p>
        </p:txBody>
      </p:sp>
      <p:sp>
        <p:nvSpPr>
          <p:cNvPr id="3" name="TextBox 2"/>
          <p:cNvSpPr txBox="1"/>
          <p:nvPr/>
        </p:nvSpPr>
        <p:spPr>
          <a:xfrm>
            <a:off x="566584" y="1036622"/>
            <a:ext cx="3214341" cy="769441"/>
          </a:xfrm>
          <a:prstGeom prst="rect">
            <a:avLst/>
          </a:prstGeom>
          <a:noFill/>
        </p:spPr>
        <p:txBody>
          <a:bodyPr wrap="none" rtlCol="0">
            <a:spAutoFit/>
          </a:bodyPr>
          <a:lstStyle/>
          <a:p>
            <a:r>
              <a:rPr lang="en-US" sz="4400" b="1" dirty="0" smtClean="0"/>
              <a:t>Discussion III</a:t>
            </a:r>
            <a:endParaRPr lang="en-US" sz="4400" b="1"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3566" y="1392865"/>
            <a:ext cx="3528973" cy="4557417"/>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154024156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703504" y="2202103"/>
            <a:ext cx="7627556" cy="769441"/>
          </a:xfrm>
          <a:prstGeom prst="rect">
            <a:avLst/>
          </a:prstGeom>
          <a:noFill/>
        </p:spPr>
        <p:txBody>
          <a:bodyPr wrap="square" rtlCol="0">
            <a:spAutoFit/>
          </a:bodyPr>
          <a:lstStyle/>
          <a:p>
            <a:r>
              <a:rPr lang="en-US" sz="2200" b="1" dirty="0"/>
              <a:t>Option 1</a:t>
            </a:r>
            <a:r>
              <a:rPr lang="en-US" sz="2200" b="1" dirty="0" smtClean="0"/>
              <a:t>: </a:t>
            </a:r>
            <a:r>
              <a:rPr lang="en-US" sz="2200" dirty="0" smtClean="0"/>
              <a:t>Share your full history and opinion about Tariq: good and bad.</a:t>
            </a:r>
            <a:endParaRPr lang="en-US" sz="2200" dirty="0"/>
          </a:p>
        </p:txBody>
      </p:sp>
      <p:sp>
        <p:nvSpPr>
          <p:cNvPr id="3" name="TextBox 2"/>
          <p:cNvSpPr txBox="1"/>
          <p:nvPr/>
        </p:nvSpPr>
        <p:spPr>
          <a:xfrm>
            <a:off x="703504" y="3118861"/>
            <a:ext cx="7736991" cy="430887"/>
          </a:xfrm>
          <a:prstGeom prst="rect">
            <a:avLst/>
          </a:prstGeom>
          <a:noFill/>
        </p:spPr>
        <p:txBody>
          <a:bodyPr wrap="square" rtlCol="0">
            <a:spAutoFit/>
          </a:bodyPr>
          <a:lstStyle/>
          <a:p>
            <a:r>
              <a:rPr lang="en-US" sz="2200" b="1" dirty="0"/>
              <a:t>Option </a:t>
            </a:r>
            <a:r>
              <a:rPr lang="en-US" sz="2200" b="1" dirty="0" smtClean="0"/>
              <a:t>2: </a:t>
            </a:r>
            <a:r>
              <a:rPr lang="en-US" sz="2200" dirty="0" smtClean="0"/>
              <a:t>Share your opinion about Tariq in a positive light.</a:t>
            </a:r>
            <a:endParaRPr lang="en-US" sz="2200" dirty="0"/>
          </a:p>
        </p:txBody>
      </p:sp>
      <p:sp>
        <p:nvSpPr>
          <p:cNvPr id="4" name="TextBox 3"/>
          <p:cNvSpPr txBox="1"/>
          <p:nvPr/>
        </p:nvSpPr>
        <p:spPr>
          <a:xfrm>
            <a:off x="703504" y="3761359"/>
            <a:ext cx="7496232" cy="1107996"/>
          </a:xfrm>
          <a:prstGeom prst="rect">
            <a:avLst/>
          </a:prstGeom>
          <a:noFill/>
        </p:spPr>
        <p:txBody>
          <a:bodyPr wrap="square" rtlCol="0">
            <a:spAutoFit/>
          </a:bodyPr>
          <a:lstStyle/>
          <a:p>
            <a:r>
              <a:rPr lang="en-US" sz="2200" b="1" dirty="0"/>
              <a:t>Option 3: </a:t>
            </a:r>
            <a:r>
              <a:rPr lang="en-US" sz="2200" dirty="0" smtClean="0"/>
              <a:t>Share the basic Jama’at-related facts about Tariq: his Chanda regularity and frequency of attendance in Jama’at events</a:t>
            </a:r>
            <a:endParaRPr lang="en-US" sz="2200" dirty="0"/>
          </a:p>
        </p:txBody>
      </p:sp>
      <p:sp>
        <p:nvSpPr>
          <p:cNvPr id="6" name="TextBox 5"/>
          <p:cNvSpPr txBox="1"/>
          <p:nvPr/>
        </p:nvSpPr>
        <p:spPr>
          <a:xfrm>
            <a:off x="155640" y="1264596"/>
            <a:ext cx="8584438" cy="461665"/>
          </a:xfrm>
          <a:prstGeom prst="rect">
            <a:avLst/>
          </a:prstGeom>
          <a:noFill/>
        </p:spPr>
        <p:txBody>
          <a:bodyPr wrap="square" rtlCol="0">
            <a:spAutoFit/>
          </a:bodyPr>
          <a:lstStyle/>
          <a:p>
            <a:r>
              <a:rPr lang="en-US" sz="2400" dirty="0" smtClean="0"/>
              <a:t>What will you tell the prospective family about Tariq?</a:t>
            </a:r>
            <a:endParaRPr lang="en-US" sz="2400" dirty="0"/>
          </a:p>
        </p:txBody>
      </p:sp>
      <p:sp>
        <p:nvSpPr>
          <p:cNvPr id="7" name="TextBox 5"/>
          <p:cNvSpPr txBox="1"/>
          <p:nvPr/>
        </p:nvSpPr>
        <p:spPr>
          <a:xfrm>
            <a:off x="669661" y="5103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
        <p:nvSpPr>
          <p:cNvPr id="8" name="Slide Number Placeholder 7"/>
          <p:cNvSpPr>
            <a:spLocks noGrp="1"/>
          </p:cNvSpPr>
          <p:nvPr>
            <p:ph type="sldNum" sz="quarter" idx="12"/>
          </p:nvPr>
        </p:nvSpPr>
        <p:spPr/>
        <p:txBody>
          <a:bodyPr/>
          <a:lstStyle/>
          <a:p>
            <a:fld id="{D64212AE-C6D7-4DAE-B05A-60F3647E62E0}" type="slidenum">
              <a:rPr lang="en-US" smtClean="0"/>
              <a:t>16</a:t>
            </a:fld>
            <a:endParaRPr lang="en-US"/>
          </a:p>
        </p:txBody>
      </p:sp>
    </p:spTree>
    <p:extLst>
      <p:ext uri="{BB962C8B-B14F-4D97-AF65-F5344CB8AC3E}">
        <p14:creationId xmlns:p14="http://schemas.microsoft.com/office/powerpoint/2010/main" val="11167601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0479" y="426649"/>
            <a:ext cx="3788794" cy="461665"/>
          </a:xfrm>
          <a:prstGeom prst="rect">
            <a:avLst/>
          </a:prstGeom>
          <a:noFill/>
        </p:spPr>
        <p:txBody>
          <a:bodyPr wrap="none" rtlCol="0">
            <a:spAutoFit/>
          </a:bodyPr>
          <a:lstStyle/>
          <a:p>
            <a:r>
              <a:rPr lang="en-US" sz="2400" b="1" dirty="0" smtClean="0">
                <a:solidFill>
                  <a:schemeClr val="bg1"/>
                </a:solidFill>
              </a:rPr>
              <a:t>Guidance from Huzoor (aba)</a:t>
            </a:r>
            <a:endParaRPr lang="en-US" sz="2400" b="1" dirty="0">
              <a:solidFill>
                <a:schemeClr val="bg1"/>
              </a:solidFill>
            </a:endParaRPr>
          </a:p>
        </p:txBody>
      </p:sp>
      <p:sp>
        <p:nvSpPr>
          <p:cNvPr id="3" name="Rectangle 2"/>
          <p:cNvSpPr/>
          <p:nvPr/>
        </p:nvSpPr>
        <p:spPr>
          <a:xfrm>
            <a:off x="508001" y="1327287"/>
            <a:ext cx="8240888" cy="4493537"/>
          </a:xfrm>
          <a:prstGeom prst="rect">
            <a:avLst/>
          </a:prstGeom>
        </p:spPr>
        <p:txBody>
          <a:bodyPr wrap="square">
            <a:spAutoFit/>
          </a:bodyPr>
          <a:lstStyle/>
          <a:p>
            <a:r>
              <a:rPr lang="en-US" sz="2200" dirty="0"/>
              <a:t>A benchmark of </a:t>
            </a:r>
            <a:r>
              <a:rPr lang="en-US" sz="2200" dirty="0" err="1" smtClean="0"/>
              <a:t>Qaule</a:t>
            </a:r>
            <a:r>
              <a:rPr lang="en-US" sz="2200" dirty="0" smtClean="0"/>
              <a:t> </a:t>
            </a:r>
            <a:r>
              <a:rPr lang="en-US" sz="2200" dirty="0" err="1" smtClean="0"/>
              <a:t>Sadeed</a:t>
            </a:r>
            <a:r>
              <a:rPr lang="en-US" sz="2200" dirty="0" smtClean="0"/>
              <a:t> (the right word) </a:t>
            </a:r>
            <a:r>
              <a:rPr lang="en-US" sz="2200" dirty="0"/>
              <a:t>is that whatever one says is pertinent and appropriate. It is not essential to say everything that is true. If it is not pertinent and appropriate it can cause discord and strife. By divulging secrets of others relationships break down. However, at times something may not be appropriate in one situation but becomes necessary in another situation. For example, some matters are brought before the </a:t>
            </a:r>
            <a:r>
              <a:rPr lang="en-US" sz="2200" dirty="0" smtClean="0"/>
              <a:t>Khalifah </a:t>
            </a:r>
            <a:r>
              <a:rPr lang="en-US" sz="2200" dirty="0"/>
              <a:t>of the time, which are for reformation. These matters are not for divulging in other situations but here their disclosure becomes pertinent and appropriate. A matter is pertinent and appropriate when something frivolous is not said in the name of </a:t>
            </a:r>
            <a:r>
              <a:rPr lang="en-US" sz="2200" dirty="0" err="1"/>
              <a:t>Qaule</a:t>
            </a:r>
            <a:r>
              <a:rPr lang="en-US" sz="2200" dirty="0"/>
              <a:t> </a:t>
            </a:r>
            <a:r>
              <a:rPr lang="en-US" sz="2200" dirty="0" err="1"/>
              <a:t>Sadeed</a:t>
            </a:r>
            <a:r>
              <a:rPr lang="en-US" sz="2200" dirty="0"/>
              <a:t> and no overstatement/exaggeration is made in the guise of explanation. </a:t>
            </a:r>
          </a:p>
          <a:p>
            <a:pPr algn="r"/>
            <a:r>
              <a:rPr lang="en-US" sz="2200" dirty="0" smtClean="0"/>
              <a:t>Friday sermon, June 21, 2013</a:t>
            </a:r>
            <a:endParaRPr lang="en-US" sz="2200" dirty="0"/>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31982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96285" cy="400110"/>
          </a:xfrm>
          <a:prstGeom prst="rect">
            <a:avLst/>
          </a:prstGeom>
          <a:noFill/>
        </p:spPr>
        <p:txBody>
          <a:bodyPr wrap="none" rtlCol="0">
            <a:spAutoFit/>
          </a:bodyPr>
          <a:lstStyle/>
          <a:p>
            <a:r>
              <a:rPr lang="en-US" sz="2000" b="1" dirty="0" smtClean="0">
                <a:solidFill>
                  <a:schemeClr val="bg1"/>
                </a:solidFill>
              </a:rPr>
              <a:t>A Short Video from Friday Sermon, June 21, 2013</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18</a:t>
            </a:fld>
            <a:endParaRPr lang="en-US"/>
          </a:p>
        </p:txBody>
      </p:sp>
      <p:pic>
        <p:nvPicPr>
          <p:cNvPr id="2" name="Topic 7  Qaule Sadeed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9308" y="1165749"/>
            <a:ext cx="7452172" cy="4968114"/>
          </a:xfrm>
          <a:prstGeom prst="rect">
            <a:avLst/>
          </a:prstGeom>
        </p:spPr>
      </p:pic>
    </p:spTree>
    <p:extLst>
      <p:ext uri="{BB962C8B-B14F-4D97-AF65-F5344CB8AC3E}">
        <p14:creationId xmlns:p14="http://schemas.microsoft.com/office/powerpoint/2010/main" val="34168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96910" y="983650"/>
            <a:ext cx="8844348" cy="5324535"/>
          </a:xfrm>
          <a:prstGeom prst="rect">
            <a:avLst/>
          </a:prstGeom>
        </p:spPr>
        <p:txBody>
          <a:bodyPr wrap="square">
            <a:spAutoFit/>
          </a:bodyPr>
          <a:lstStyle/>
          <a:p>
            <a:r>
              <a:rPr lang="en-US" sz="2000" dirty="0"/>
              <a:t>While drawing attention to attain </a:t>
            </a:r>
            <a:r>
              <a:rPr lang="en-US" sz="2000" dirty="0" err="1"/>
              <a:t>Taqwa</a:t>
            </a:r>
            <a:r>
              <a:rPr lang="en-US" sz="2000" dirty="0"/>
              <a:t> (righteousness), Allah </a:t>
            </a:r>
            <a:r>
              <a:rPr lang="en-US" sz="2000" dirty="0" err="1" smtClean="0"/>
              <a:t>Ta’ala</a:t>
            </a:r>
            <a:r>
              <a:rPr lang="en-US" sz="2000" dirty="0" smtClean="0"/>
              <a:t> </a:t>
            </a:r>
            <a:r>
              <a:rPr lang="en-US" sz="2000" dirty="0"/>
              <a:t>commands to adopt </a:t>
            </a:r>
            <a:r>
              <a:rPr lang="en-US" sz="2000" dirty="0" err="1"/>
              <a:t>Qaule</a:t>
            </a:r>
            <a:r>
              <a:rPr lang="en-US" sz="2000" dirty="0"/>
              <a:t> </a:t>
            </a:r>
            <a:r>
              <a:rPr lang="en-US" sz="2000" dirty="0" err="1"/>
              <a:t>Sadeed</a:t>
            </a:r>
            <a:r>
              <a:rPr lang="en-US" sz="2000" dirty="0"/>
              <a:t> (the right word) and to say what is straightforward and clear. The Promised Messiah (as) wrote, ‘</a:t>
            </a:r>
            <a:r>
              <a:rPr lang="en-US" sz="2000" dirty="0" err="1"/>
              <a:t>Qaule</a:t>
            </a:r>
            <a:r>
              <a:rPr lang="en-US" sz="2000" dirty="0"/>
              <a:t> </a:t>
            </a:r>
            <a:r>
              <a:rPr lang="en-US" sz="2000" dirty="0" err="1"/>
              <a:t>Sadeed</a:t>
            </a:r>
            <a:r>
              <a:rPr lang="en-US" sz="2000" dirty="0"/>
              <a:t> </a:t>
            </a:r>
            <a:r>
              <a:rPr lang="en-US" sz="2000" dirty="0" smtClean="0"/>
              <a:t>means </a:t>
            </a:r>
            <a:r>
              <a:rPr lang="en-US" sz="2000" dirty="0"/>
              <a:t>that you say what is completely true and </a:t>
            </a:r>
            <a:r>
              <a:rPr lang="en-US" sz="2000" dirty="0" smtClean="0"/>
              <a:t>appropriate </a:t>
            </a:r>
            <a:r>
              <a:rPr lang="en-US" sz="2000" dirty="0"/>
              <a:t>and has no hint of randomness, uselessness and falsehood</a:t>
            </a:r>
            <a:r>
              <a:rPr lang="en-US" sz="2000" dirty="0" smtClean="0"/>
              <a:t>.’ </a:t>
            </a:r>
            <a:r>
              <a:rPr lang="en-US" sz="2000" dirty="0"/>
              <a:t>Then he said again, </a:t>
            </a:r>
            <a:r>
              <a:rPr lang="en-US" sz="2000" dirty="0" smtClean="0"/>
              <a:t>’O </a:t>
            </a:r>
            <a:r>
              <a:rPr lang="en-US" sz="2000" dirty="0"/>
              <a:t>you, who believe, fear God and say what is based on truth, honesty, fairness and wisdom</a:t>
            </a:r>
            <a:r>
              <a:rPr lang="en-US" sz="2000" dirty="0" smtClean="0"/>
              <a:t>.’ </a:t>
            </a:r>
            <a:r>
              <a:rPr lang="en-US" sz="2000" dirty="0"/>
              <a:t>The he says, </a:t>
            </a:r>
            <a:r>
              <a:rPr lang="en-US" sz="2000" dirty="0" smtClean="0"/>
              <a:t>’Do </a:t>
            </a:r>
            <a:r>
              <a:rPr lang="en-US" sz="2000" dirty="0"/>
              <a:t>not talk rubbish and only speak in the context and whenever </a:t>
            </a:r>
            <a:r>
              <a:rPr lang="en-US" sz="2000" dirty="0" smtClean="0"/>
              <a:t>needed’. </a:t>
            </a:r>
            <a:r>
              <a:rPr lang="en-US" sz="2000" dirty="0"/>
              <a:t>In all these statements of the Promised </a:t>
            </a:r>
            <a:r>
              <a:rPr lang="en-US" sz="2000" dirty="0" smtClean="0"/>
              <a:t>Messiah (alaihissalam), </a:t>
            </a:r>
            <a:r>
              <a:rPr lang="en-US" sz="2000" dirty="0"/>
              <a:t>it is apparent that the attainment of </a:t>
            </a:r>
            <a:r>
              <a:rPr lang="en-US" sz="2000" dirty="0" err="1"/>
              <a:t>Taqwa</a:t>
            </a:r>
            <a:r>
              <a:rPr lang="en-US" sz="2000" dirty="0"/>
              <a:t>, according to </a:t>
            </a:r>
            <a:r>
              <a:rPr lang="en-US" sz="2000" dirty="0" smtClean="0"/>
              <a:t>God’s </a:t>
            </a:r>
            <a:r>
              <a:rPr lang="en-US" sz="2000" dirty="0"/>
              <a:t>commandment, is only possible when in every situation; in times of difficulty or ease, while making decision when someone is given the responsibility to make a decision, while giving testimony, while conversing and dealing with wife and children at home, and while dealing with relatives and friends, in business while buying and selling, in employment if someone is an employee, always uphold the truth. And if someone has employees, he should be truthful in dealing with them. So, in daily matters and in all situations, God commands to utter complete truth and without any ambiguity. Such ambiguity which leads one to take whatever meaning he wants.</a:t>
            </a:r>
          </a:p>
        </p:txBody>
      </p:sp>
      <p:sp>
        <p:nvSpPr>
          <p:cNvPr id="8" name="TextBox 7"/>
          <p:cNvSpPr txBox="1"/>
          <p:nvPr/>
        </p:nvSpPr>
        <p:spPr>
          <a:xfrm>
            <a:off x="5019720" y="495968"/>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spTree>
    <p:extLst>
      <p:ext uri="{BB962C8B-B14F-4D97-AF65-F5344CB8AC3E}">
        <p14:creationId xmlns:p14="http://schemas.microsoft.com/office/powerpoint/2010/main" val="15214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663926" y="2334056"/>
            <a:ext cx="8480074" cy="4351338"/>
          </a:xfrm>
        </p:spPr>
        <p:txBody>
          <a:bodyPr>
            <a:normAutofit fontScale="92500" lnSpcReduction="10000"/>
          </a:bodyPr>
          <a:lstStyle/>
          <a:p>
            <a:r>
              <a:rPr lang="en-US" dirty="0" smtClean="0"/>
              <a:t>Recitation of the Holy Qur’an (33:71-72)		</a:t>
            </a:r>
          </a:p>
          <a:p>
            <a:r>
              <a:rPr lang="en-US" dirty="0" smtClean="0"/>
              <a:t>Pledge</a:t>
            </a:r>
          </a:p>
          <a:p>
            <a:r>
              <a:rPr lang="en-US" dirty="0" smtClean="0"/>
              <a:t>Reminder: Why Recite Qur’an Everyday		</a:t>
            </a:r>
          </a:p>
          <a:p>
            <a:r>
              <a:rPr lang="en-US" dirty="0" smtClean="0"/>
              <a:t>Monthly topic: </a:t>
            </a:r>
            <a:r>
              <a:rPr lang="en-US" dirty="0" err="1"/>
              <a:t>Qaule</a:t>
            </a:r>
            <a:r>
              <a:rPr lang="en-US" dirty="0"/>
              <a:t> </a:t>
            </a:r>
            <a:r>
              <a:rPr lang="en-US" dirty="0" err="1"/>
              <a:t>Sadeed</a:t>
            </a:r>
            <a:r>
              <a:rPr lang="en-US" dirty="0"/>
              <a:t> (the right word) </a:t>
            </a:r>
            <a:r>
              <a:rPr lang="en-US" dirty="0" smtClean="0"/>
              <a:t>as a Basis for Matchmaking</a:t>
            </a:r>
            <a:endParaRPr lang="en-US" dirty="0"/>
          </a:p>
          <a:p>
            <a:r>
              <a:rPr lang="en-US" dirty="0" smtClean="0"/>
              <a:t>Health topic: Hearing Loss</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45831" y="350732"/>
            <a:ext cx="2818690" cy="1200329"/>
          </a:xfrm>
          <a:prstGeom prst="rect">
            <a:avLst/>
          </a:prstGeom>
        </p:spPr>
        <p:txBody>
          <a:bodyPr wrap="square">
            <a:spAutoFit/>
          </a:bodyPr>
          <a:lstStyle/>
          <a:p>
            <a:r>
              <a:rPr lang="x-none" sz="3600" b="1" dirty="0">
                <a:solidFill>
                  <a:schemeClr val="bg1"/>
                </a:solidFill>
              </a:rPr>
              <a:t>اپنے جائزے لیں -</a:t>
            </a:r>
            <a:endParaRPr lang="en-US" sz="3600" b="1" dirty="0">
              <a:solidFill>
                <a:schemeClr val="bg1"/>
              </a:solidFill>
            </a:endParaRPr>
          </a:p>
        </p:txBody>
      </p:sp>
      <p:sp>
        <p:nvSpPr>
          <p:cNvPr id="5" name="Title 1"/>
          <p:cNvSpPr txBox="1">
            <a:spLocks/>
          </p:cNvSpPr>
          <p:nvPr/>
        </p:nvSpPr>
        <p:spPr>
          <a:xfrm>
            <a:off x="3994807" y="948580"/>
            <a:ext cx="4315389" cy="588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0000"/>
                </a:solidFill>
              </a:rPr>
              <a:t>Self-analyze yourself</a:t>
            </a:r>
            <a:endParaRPr lang="en-US" sz="3200" b="1" dirty="0">
              <a:solidFill>
                <a:srgbClr val="000000"/>
              </a:solidFill>
            </a:endParaRPr>
          </a:p>
        </p:txBody>
      </p:sp>
      <p:sp>
        <p:nvSpPr>
          <p:cNvPr id="6" name="Title 1"/>
          <p:cNvSpPr txBox="1">
            <a:spLocks/>
          </p:cNvSpPr>
          <p:nvPr/>
        </p:nvSpPr>
        <p:spPr>
          <a:xfrm>
            <a:off x="630009" y="1185092"/>
            <a:ext cx="5153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Where do we stand?</a:t>
            </a:r>
            <a:endParaRPr lang="en-US" b="1" dirty="0"/>
          </a:p>
        </p:txBody>
      </p:sp>
      <p:sp>
        <p:nvSpPr>
          <p:cNvPr id="7" name="Content Placeholder 3"/>
          <p:cNvSpPr>
            <a:spLocks noGrp="1"/>
          </p:cNvSpPr>
          <p:nvPr>
            <p:ph idx="1"/>
          </p:nvPr>
        </p:nvSpPr>
        <p:spPr>
          <a:xfrm>
            <a:off x="637474" y="2056309"/>
            <a:ext cx="8416713" cy="4292003"/>
          </a:xfrm>
        </p:spPr>
        <p:txBody>
          <a:bodyPr>
            <a:noAutofit/>
          </a:bodyPr>
          <a:lstStyle/>
          <a:p>
            <a:pPr marL="0" indent="0">
              <a:buNone/>
            </a:pPr>
            <a:r>
              <a:rPr lang="en-US" dirty="0" smtClean="0">
                <a:solidFill>
                  <a:srgbClr val="000000"/>
                </a:solidFill>
              </a:rPr>
              <a:t>In the past, </a:t>
            </a:r>
          </a:p>
          <a:p>
            <a:r>
              <a:rPr lang="en-US" dirty="0" smtClean="0">
                <a:solidFill>
                  <a:srgbClr val="000000"/>
                </a:solidFill>
              </a:rPr>
              <a:t>Have you ever wrongfully sided your children to protect them in school, college, Masjid etc.?</a:t>
            </a:r>
          </a:p>
          <a:p>
            <a:r>
              <a:rPr lang="en-US" dirty="0" smtClean="0">
                <a:solidFill>
                  <a:srgbClr val="000000"/>
                </a:solidFill>
              </a:rPr>
              <a:t>Have you ever lied or distorted a fact in presence of your children to stay out of trouble?</a:t>
            </a:r>
          </a:p>
          <a:p>
            <a:r>
              <a:rPr lang="en-US" dirty="0" smtClean="0">
                <a:solidFill>
                  <a:srgbClr val="000000"/>
                </a:solidFill>
              </a:rPr>
              <a:t>Have you ever lied or distorted a fact at work for your benefit?</a:t>
            </a:r>
          </a:p>
          <a:p>
            <a:pPr marL="0" indent="0" algn="ctr">
              <a:buNone/>
            </a:pPr>
            <a:r>
              <a:rPr lang="en-US" b="1" dirty="0" smtClean="0">
                <a:solidFill>
                  <a:srgbClr val="000000"/>
                </a:solidFill>
              </a:rPr>
              <a:t>Count the number of Yes’s</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85291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95867" y="3439255"/>
            <a:ext cx="2421466" cy="2308324"/>
          </a:xfrm>
          <a:prstGeom prst="rect">
            <a:avLst/>
          </a:prstGeom>
          <a:noFill/>
        </p:spPr>
        <p:txBody>
          <a:bodyPr wrap="square" rtlCol="0">
            <a:spAutoFit/>
          </a:bodyPr>
          <a:lstStyle/>
          <a:p>
            <a:pPr algn="ctr"/>
            <a:r>
              <a:rPr lang="en-US" sz="2400" dirty="0" smtClean="0"/>
              <a:t>Alhamdulillah, keep praying for yourself that may Allah </a:t>
            </a:r>
            <a:r>
              <a:rPr lang="en-US" sz="2400" dirty="0" err="1" smtClean="0"/>
              <a:t>Ta’ala</a:t>
            </a:r>
            <a:r>
              <a:rPr lang="en-US" sz="2400" dirty="0" smtClean="0"/>
              <a:t> keep you on the right path</a:t>
            </a:r>
            <a:endParaRPr lang="en-US" sz="2400" dirty="0"/>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t>Keep struggling to always stick with the truth and keep praying that May Allah keep you away from falsehood</a:t>
            </a:r>
            <a:endParaRPr lang="en-US" sz="2400" dirty="0"/>
          </a:p>
        </p:txBody>
      </p:sp>
      <p:sp>
        <p:nvSpPr>
          <p:cNvPr id="9" name="TextBox 8"/>
          <p:cNvSpPr txBox="1"/>
          <p:nvPr/>
        </p:nvSpPr>
        <p:spPr>
          <a:xfrm>
            <a:off x="6180666" y="3439255"/>
            <a:ext cx="2672043" cy="2308324"/>
          </a:xfrm>
          <a:prstGeom prst="rect">
            <a:avLst/>
          </a:prstGeom>
          <a:noFill/>
        </p:spPr>
        <p:txBody>
          <a:bodyPr wrap="square" rtlCol="0">
            <a:spAutoFit/>
          </a:bodyPr>
          <a:lstStyle/>
          <a:p>
            <a:pPr algn="ctr"/>
            <a:r>
              <a:rPr lang="en-US" sz="2400" dirty="0" smtClean="0"/>
              <a:t>Pray hard for yourself and make a conscious effort to avoid distorting the facts at your next opportunity</a:t>
            </a:r>
            <a:endParaRPr lang="en-US" sz="2400" dirty="0"/>
          </a:p>
        </p:txBody>
      </p:sp>
      <p:sp>
        <p:nvSpPr>
          <p:cNvPr id="14" name="TextBox 13"/>
          <p:cNvSpPr txBox="1"/>
          <p:nvPr/>
        </p:nvSpPr>
        <p:spPr>
          <a:xfrm>
            <a:off x="7431933" y="2415887"/>
            <a:ext cx="732476" cy="523220"/>
          </a:xfrm>
          <a:prstGeom prst="rect">
            <a:avLst/>
          </a:prstGeom>
          <a:noFill/>
        </p:spPr>
        <p:txBody>
          <a:bodyPr wrap="square" rtlCol="0">
            <a:spAutoFit/>
          </a:bodyPr>
          <a:lstStyle/>
          <a:p>
            <a:pPr algn="ctr"/>
            <a:r>
              <a:rPr lang="en-US" sz="2800" dirty="0" smtClean="0"/>
              <a:t>3</a:t>
            </a:r>
            <a:endParaRPr lang="en-US" sz="2800" dirty="0"/>
          </a:p>
        </p:txBody>
      </p:sp>
      <p:sp>
        <p:nvSpPr>
          <p:cNvPr id="15" name="TextBox 14"/>
          <p:cNvSpPr txBox="1"/>
          <p:nvPr/>
        </p:nvSpPr>
        <p:spPr>
          <a:xfrm>
            <a:off x="1036317" y="2446203"/>
            <a:ext cx="575733" cy="523220"/>
          </a:xfrm>
          <a:prstGeom prst="rect">
            <a:avLst/>
          </a:prstGeom>
          <a:noFill/>
        </p:spPr>
        <p:txBody>
          <a:bodyPr wrap="square" rtlCol="0">
            <a:spAutoFit/>
          </a:bodyPr>
          <a:lstStyle/>
          <a:p>
            <a:pPr algn="ctr"/>
            <a:r>
              <a:rPr lang="en-US" sz="2800" dirty="0" smtClean="0"/>
              <a:t>0</a:t>
            </a:r>
            <a:endParaRPr lang="en-US" sz="2800" dirty="0"/>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t>Combined Score</a:t>
            </a:r>
            <a:endParaRPr lang="en-US" sz="2800" dirty="0"/>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285377"/>
            <a:ext cx="4480300" cy="584776"/>
          </a:xfrm>
          <a:prstGeom prst="rect">
            <a:avLst/>
          </a:prstGeom>
        </p:spPr>
        <p:txBody>
          <a:bodyPr wrap="none">
            <a:spAutoFit/>
          </a:bodyPr>
          <a:lstStyle/>
          <a:p>
            <a:r>
              <a:rPr lang="x-none" sz="3200" b="1" dirty="0">
                <a:solidFill>
                  <a:schemeClr val="bg1"/>
                </a:solidFill>
              </a:rPr>
              <a:t>اپنے اندر پاک تبدیلیاں پیدا کریں -</a:t>
            </a:r>
            <a:endParaRPr lang="en-US" sz="3200" b="1" dirty="0">
              <a:solidFill>
                <a:schemeClr val="bg1"/>
              </a:solidFill>
            </a:endParaRPr>
          </a:p>
        </p:txBody>
      </p:sp>
      <p:sp>
        <p:nvSpPr>
          <p:cNvPr id="12" name="Title 1"/>
          <p:cNvSpPr txBox="1">
            <a:spLocks/>
          </p:cNvSpPr>
          <p:nvPr/>
        </p:nvSpPr>
        <p:spPr>
          <a:xfrm>
            <a:off x="3193396" y="517064"/>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74142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Shape 119"/>
          <p:cNvSpPr>
            <a:spLocks noGrp="1"/>
          </p:cNvSpPr>
          <p:nvPr>
            <p:ph type="title"/>
          </p:nvPr>
        </p:nvSpPr>
        <p:spPr>
          <a:xfrm>
            <a:off x="776883" y="5071501"/>
            <a:ext cx="7590235" cy="982266"/>
          </a:xfrm>
          <a:prstGeom prst="rect">
            <a:avLst/>
          </a:prstGeom>
        </p:spPr>
        <p:txBody>
          <a:bodyPr/>
          <a:lstStyle/>
          <a:p>
            <a:r>
              <a:rPr lang="en-US" b="1" dirty="0" smtClean="0">
                <a:solidFill>
                  <a:srgbClr val="000000"/>
                </a:solidFill>
              </a:rPr>
              <a:t>Health Topic: </a:t>
            </a:r>
            <a:r>
              <a:rPr b="1" dirty="0" smtClean="0">
                <a:solidFill>
                  <a:srgbClr val="000000"/>
                </a:solidFill>
              </a:rPr>
              <a:t>Hearing </a:t>
            </a:r>
            <a:r>
              <a:rPr b="1" dirty="0">
                <a:solidFill>
                  <a:srgbClr val="000000"/>
                </a:solidFill>
              </a:rPr>
              <a:t>Loss</a:t>
            </a:r>
          </a:p>
        </p:txBody>
      </p:sp>
      <p:pic>
        <p:nvPicPr>
          <p:cNvPr id="121" name="Screen Shot 2015-12-20 at 8.45.18 PM.png"/>
          <p:cNvPicPr>
            <a:picLocks noChangeAspect="1"/>
          </p:cNvPicPr>
          <p:nvPr/>
        </p:nvPicPr>
        <p:blipFill>
          <a:blip r:embed="rId2">
            <a:extLst/>
          </a:blip>
          <a:stretch>
            <a:fillRect/>
          </a:stretch>
        </p:blipFill>
        <p:spPr>
          <a:xfrm>
            <a:off x="968931" y="1155121"/>
            <a:ext cx="7206138" cy="391638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Shape 123"/>
          <p:cNvSpPr>
            <a:spLocks noGrp="1"/>
          </p:cNvSpPr>
          <p:nvPr>
            <p:ph type="title"/>
          </p:nvPr>
        </p:nvSpPr>
        <p:spPr>
          <a:xfrm>
            <a:off x="3554859" y="329917"/>
            <a:ext cx="5274597" cy="697499"/>
          </a:xfrm>
          <a:prstGeom prst="rect">
            <a:avLst/>
          </a:prstGeom>
        </p:spPr>
        <p:txBody>
          <a:bodyPr>
            <a:normAutofit fontScale="90000"/>
          </a:bodyPr>
          <a:lstStyle>
            <a:lvl1pPr>
              <a:spcBef>
                <a:spcPts val="3000"/>
              </a:spcBef>
              <a:defRPr sz="4000">
                <a:solidFill>
                  <a:srgbClr val="000000"/>
                </a:solidFill>
                <a:latin typeface="Baskerville"/>
                <a:ea typeface="Baskerville"/>
                <a:cs typeface="Baskerville"/>
                <a:sym typeface="Baskerville"/>
              </a:defRPr>
            </a:lvl1pPr>
          </a:lstStyle>
          <a:p>
            <a:r>
              <a:rPr b="1" dirty="0" smtClean="0">
                <a:solidFill>
                  <a:srgbClr val="FFFFFF"/>
                </a:solidFill>
              </a:rPr>
              <a:t>What</a:t>
            </a:r>
            <a:r>
              <a:rPr lang="en-US" b="1" dirty="0" smtClean="0">
                <a:solidFill>
                  <a:srgbClr val="FFFFFF"/>
                </a:solidFill>
              </a:rPr>
              <a:t> </a:t>
            </a:r>
            <a:r>
              <a:rPr b="1" dirty="0" smtClean="0">
                <a:solidFill>
                  <a:srgbClr val="FFFFFF"/>
                </a:solidFill>
              </a:rPr>
              <a:t>is </a:t>
            </a:r>
            <a:r>
              <a:rPr b="1" dirty="0">
                <a:solidFill>
                  <a:srgbClr val="FFFFFF"/>
                </a:solidFill>
              </a:rPr>
              <a:t>hearing loss?</a:t>
            </a:r>
          </a:p>
        </p:txBody>
      </p:sp>
      <p:sp>
        <p:nvSpPr>
          <p:cNvPr id="124" name="Shape 124"/>
          <p:cNvSpPr>
            <a:spLocks noGrp="1"/>
          </p:cNvSpPr>
          <p:nvPr>
            <p:ph type="body" idx="1"/>
          </p:nvPr>
        </p:nvSpPr>
        <p:spPr>
          <a:xfrm>
            <a:off x="585629" y="1109610"/>
            <a:ext cx="8243827" cy="4725792"/>
          </a:xfrm>
          <a:prstGeom prst="rect">
            <a:avLst/>
          </a:prstGeom>
        </p:spPr>
        <p:txBody>
          <a:bodyPr>
            <a:noAutofit/>
          </a:bodyPr>
          <a:lstStyle/>
          <a:p>
            <a:pPr>
              <a:defRPr sz="2800">
                <a:solidFill>
                  <a:srgbClr val="000000"/>
                </a:solidFill>
                <a:latin typeface="Times New Roman"/>
                <a:ea typeface="Times New Roman"/>
                <a:cs typeface="Times New Roman"/>
                <a:sym typeface="Times New Roman"/>
              </a:defRPr>
            </a:pPr>
            <a:r>
              <a:rPr sz="2400" b="1" dirty="0">
                <a:latin typeface="Calibri" panose="020F0502020204030204" pitchFamily="34" charset="0"/>
              </a:rPr>
              <a:t>Hearing loss is a sudden or gradual decrease in how well you can hear. It is one of the most common conditions affecting older and elderly adults</a:t>
            </a:r>
          </a:p>
          <a:p>
            <a:pPr>
              <a:defRPr sz="2800">
                <a:solidFill>
                  <a:srgbClr val="000000"/>
                </a:solidFill>
                <a:latin typeface="Times New Roman"/>
                <a:ea typeface="Times New Roman"/>
                <a:cs typeface="Times New Roman"/>
                <a:sym typeface="Times New Roman"/>
              </a:defRPr>
            </a:pPr>
            <a:r>
              <a:rPr sz="2400" b="1" dirty="0">
                <a:latin typeface="Calibri" panose="020F0502020204030204" pitchFamily="34" charset="0"/>
              </a:rPr>
              <a:t>Approximately 30% people between the ages of 65 and 74 </a:t>
            </a:r>
            <a:r>
              <a:rPr sz="2400" b="1" dirty="0" smtClean="0">
                <a:latin typeface="Calibri" panose="020F0502020204030204" pitchFamily="34" charset="0"/>
              </a:rPr>
              <a:t>ha</a:t>
            </a:r>
            <a:r>
              <a:rPr lang="en-US" sz="2400" b="1" dirty="0" smtClean="0">
                <a:latin typeface="Calibri" panose="020F0502020204030204" pitchFamily="34" charset="0"/>
              </a:rPr>
              <a:t>ve</a:t>
            </a:r>
            <a:r>
              <a:rPr sz="2400" b="1" dirty="0" smtClean="0">
                <a:latin typeface="Calibri" panose="020F0502020204030204" pitchFamily="34" charset="0"/>
              </a:rPr>
              <a:t> </a:t>
            </a:r>
            <a:r>
              <a:rPr sz="2400" b="1" dirty="0">
                <a:latin typeface="Calibri" panose="020F0502020204030204" pitchFamily="34" charset="0"/>
              </a:rPr>
              <a:t>hearing loss and nearly 50% of those older than 75 have difficulty hearing</a:t>
            </a:r>
          </a:p>
          <a:p>
            <a:pPr>
              <a:defRPr sz="2800">
                <a:solidFill>
                  <a:srgbClr val="000000"/>
                </a:solidFill>
                <a:latin typeface="Times New Roman"/>
                <a:ea typeface="Times New Roman"/>
                <a:cs typeface="Times New Roman"/>
                <a:sym typeface="Times New Roman"/>
              </a:defRPr>
            </a:pPr>
            <a:r>
              <a:rPr sz="2400" b="1" dirty="0">
                <a:latin typeface="Calibri" panose="020F0502020204030204" pitchFamily="34" charset="0"/>
              </a:rPr>
              <a:t>Hearing loss can be frustrating, embarrassing, and even dangerous</a:t>
            </a:r>
          </a:p>
          <a:p>
            <a:pPr>
              <a:defRPr sz="2800">
                <a:solidFill>
                  <a:srgbClr val="000000"/>
                </a:solidFill>
                <a:latin typeface="Times New Roman"/>
                <a:ea typeface="Times New Roman"/>
                <a:cs typeface="Times New Roman"/>
                <a:sym typeface="Times New Roman"/>
              </a:defRPr>
            </a:pPr>
            <a:r>
              <a:rPr sz="2400" b="1" dirty="0">
                <a:latin typeface="Calibri" panose="020F0502020204030204" pitchFamily="34" charset="0"/>
              </a:rPr>
              <a:t>One may not be able to follow instructions by a physician, hear alarms, traffic sounds or simple day to day conversations. It </a:t>
            </a:r>
            <a:r>
              <a:rPr sz="2400" b="1" dirty="0" smtClean="0">
                <a:latin typeface="Calibri" panose="020F0502020204030204" pitchFamily="34" charset="0"/>
              </a:rPr>
              <a:t>can</a:t>
            </a:r>
            <a:r>
              <a:rPr lang="en-US" sz="2400" b="1" dirty="0" smtClean="0">
                <a:latin typeface="Calibri" panose="020F0502020204030204" pitchFamily="34" charset="0"/>
              </a:rPr>
              <a:t> </a:t>
            </a:r>
            <a:r>
              <a:rPr sz="2400" b="1" dirty="0" smtClean="0">
                <a:latin typeface="Calibri" panose="020F0502020204030204" pitchFamily="34" charset="0"/>
              </a:rPr>
              <a:t>be </a:t>
            </a:r>
            <a:r>
              <a:rPr sz="2400" b="1" dirty="0">
                <a:latin typeface="Calibri" panose="020F0502020204030204" pitchFamily="34" charset="0"/>
              </a:rPr>
              <a:t>terribly disabling and isolating</a:t>
            </a:r>
          </a:p>
        </p:txBody>
      </p:sp>
      <p:sp>
        <p:nvSpPr>
          <p:cNvPr id="2" name="Slide Number Placeholder 1"/>
          <p:cNvSpPr>
            <a:spLocks noGrp="1"/>
          </p:cNvSpPr>
          <p:nvPr>
            <p:ph type="sldNum" sz="quarter" idx="2"/>
          </p:nvPr>
        </p:nvSpPr>
        <p:spPr/>
        <p:txBody>
          <a:bodyPr/>
          <a:lstStyle/>
          <a:p>
            <a:fld id="{86CB4B4D-7CA3-9044-876B-883B54F8677D}"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Shape 126"/>
          <p:cNvSpPr>
            <a:spLocks noGrp="1"/>
          </p:cNvSpPr>
          <p:nvPr>
            <p:ph type="title"/>
          </p:nvPr>
        </p:nvSpPr>
        <p:spPr>
          <a:xfrm>
            <a:off x="3431568" y="328772"/>
            <a:ext cx="5428709" cy="675747"/>
          </a:xfrm>
          <a:prstGeom prst="rect">
            <a:avLst/>
          </a:prstGeom>
        </p:spPr>
        <p:txBody>
          <a:bodyPr>
            <a:normAutofit fontScale="90000"/>
          </a:bodyPr>
          <a:lstStyle>
            <a:lvl1pPr>
              <a:spcBef>
                <a:spcPts val="3000"/>
              </a:spcBef>
              <a:defRPr sz="4000">
                <a:solidFill>
                  <a:srgbClr val="000000"/>
                </a:solidFill>
                <a:latin typeface="Baskerville"/>
                <a:ea typeface="Baskerville"/>
                <a:cs typeface="Baskerville"/>
                <a:sym typeface="Baskerville"/>
              </a:defRPr>
            </a:lvl1pPr>
          </a:lstStyle>
          <a:p>
            <a:r>
              <a:rPr sz="3200" b="1" dirty="0">
                <a:solidFill>
                  <a:srgbClr val="FFFFFF"/>
                </a:solidFill>
              </a:rPr>
              <a:t>Why am I losing my hearing?</a:t>
            </a:r>
          </a:p>
        </p:txBody>
      </p:sp>
      <p:sp>
        <p:nvSpPr>
          <p:cNvPr id="127" name="Shape 127"/>
          <p:cNvSpPr>
            <a:spLocks noGrp="1"/>
          </p:cNvSpPr>
          <p:nvPr>
            <p:ph type="body" idx="1"/>
          </p:nvPr>
        </p:nvSpPr>
        <p:spPr>
          <a:xfrm>
            <a:off x="215757" y="1130157"/>
            <a:ext cx="8753582" cy="4900453"/>
          </a:xfrm>
          <a:prstGeom prst="rect">
            <a:avLst/>
          </a:prstGeom>
        </p:spPr>
        <p:txBody>
          <a:bodyPr>
            <a:noAutofit/>
          </a:bodyPr>
          <a:lstStyle/>
          <a:p>
            <a:pPr marL="294669" indent="-294669">
              <a:defRPr sz="2900">
                <a:solidFill>
                  <a:srgbClr val="000000"/>
                </a:solidFill>
                <a:latin typeface="Times New Roman"/>
                <a:ea typeface="Times New Roman"/>
                <a:cs typeface="Times New Roman"/>
                <a:sym typeface="Times New Roman"/>
              </a:defRPr>
            </a:pPr>
            <a:r>
              <a:rPr sz="2400" b="1" dirty="0">
                <a:latin typeface="Calibri" panose="020F0502020204030204" pitchFamily="34" charset="0"/>
              </a:rPr>
              <a:t>Many people lose their hearing slowly as they age. This condition is known as </a:t>
            </a:r>
            <a:r>
              <a:rPr sz="2400" b="1" dirty="0" err="1">
                <a:latin typeface="Calibri" panose="020F0502020204030204" pitchFamily="34" charset="0"/>
                <a:hlinkClick r:id="rId2"/>
              </a:rPr>
              <a:t>presbycusis</a:t>
            </a:r>
            <a:r>
              <a:rPr sz="2400" b="1" dirty="0">
                <a:latin typeface="Calibri" panose="020F0502020204030204" pitchFamily="34" charset="0"/>
              </a:rPr>
              <a:t>. Hearing loss with aging affects some people more than others and it seems to run in families</a:t>
            </a:r>
          </a:p>
          <a:p>
            <a:pPr marL="294669" indent="-294669">
              <a:defRPr sz="2900">
                <a:solidFill>
                  <a:srgbClr val="000000"/>
                </a:solidFill>
                <a:latin typeface="Times New Roman"/>
                <a:ea typeface="Times New Roman"/>
                <a:cs typeface="Times New Roman"/>
                <a:sym typeface="Times New Roman"/>
              </a:defRPr>
            </a:pPr>
            <a:r>
              <a:rPr sz="2400" b="1" dirty="0">
                <a:latin typeface="Calibri" panose="020F0502020204030204" pitchFamily="34" charset="0"/>
              </a:rPr>
              <a:t>Hearing loss with aging may be related to years of exposure to loud noise. This condition is known as </a:t>
            </a:r>
            <a:r>
              <a:rPr sz="2400" b="1" i="1" dirty="0">
                <a:latin typeface="Calibri" panose="020F0502020204030204" pitchFamily="34" charset="0"/>
              </a:rPr>
              <a:t>noise-induced hearing loss.</a:t>
            </a:r>
            <a:r>
              <a:rPr sz="2400" b="1" dirty="0">
                <a:latin typeface="Calibri" panose="020F0502020204030204" pitchFamily="34" charset="0"/>
              </a:rPr>
              <a:t> Construction workers, farmers, musicians, airport workers, Industrial workers and people in the armed forces have hearing problems even in their younger and middle years from long term noise exposure</a:t>
            </a:r>
          </a:p>
          <a:p>
            <a:pPr marL="294669" indent="-294669">
              <a:defRPr sz="2900">
                <a:solidFill>
                  <a:srgbClr val="000000"/>
                </a:solidFill>
                <a:latin typeface="Times New Roman"/>
                <a:ea typeface="Times New Roman"/>
                <a:cs typeface="Times New Roman"/>
                <a:sym typeface="Times New Roman"/>
              </a:defRPr>
            </a:pPr>
            <a:r>
              <a:rPr sz="2400" b="1" dirty="0">
                <a:latin typeface="Calibri" panose="020F0502020204030204" pitchFamily="34" charset="0"/>
              </a:rPr>
              <a:t>Hearing loss can also be caused by viral or bacterial infections, heart conditions or stroke, head injuries, tumors, and certain medicines</a:t>
            </a:r>
          </a:p>
        </p:txBody>
      </p:sp>
      <p:sp>
        <p:nvSpPr>
          <p:cNvPr id="2" name="Slide Number Placeholder 1"/>
          <p:cNvSpPr>
            <a:spLocks noGrp="1"/>
          </p:cNvSpPr>
          <p:nvPr>
            <p:ph type="sldNum" sz="quarter" idx="2"/>
          </p:nvPr>
        </p:nvSpPr>
        <p:spPr/>
        <p:txBody>
          <a:bodyPr/>
          <a:lstStyle/>
          <a:p>
            <a:fld id="{86CB4B4D-7CA3-9044-876B-883B54F8677D}"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Shape 129"/>
          <p:cNvSpPr>
            <a:spLocks noGrp="1"/>
          </p:cNvSpPr>
          <p:nvPr>
            <p:ph type="title"/>
          </p:nvPr>
        </p:nvSpPr>
        <p:spPr>
          <a:xfrm>
            <a:off x="4191856" y="360740"/>
            <a:ext cx="4452664" cy="656401"/>
          </a:xfrm>
          <a:prstGeom prst="rect">
            <a:avLst/>
          </a:prstGeom>
        </p:spPr>
        <p:txBody>
          <a:bodyPr>
            <a:normAutofit fontScale="90000"/>
          </a:bodyPr>
          <a:lstStyle>
            <a:lvl1pPr>
              <a:spcBef>
                <a:spcPts val="3000"/>
              </a:spcBef>
              <a:defRPr sz="3900">
                <a:solidFill>
                  <a:srgbClr val="000000"/>
                </a:solidFill>
                <a:latin typeface="Baskerville"/>
                <a:ea typeface="Baskerville"/>
                <a:cs typeface="Baskerville"/>
                <a:sym typeface="Baskerville"/>
              </a:defRPr>
            </a:lvl1pPr>
          </a:lstStyle>
          <a:p>
            <a:r>
              <a:rPr lang="en-US" b="1" dirty="0" smtClean="0">
                <a:solidFill>
                  <a:srgbClr val="FFFFFF"/>
                </a:solidFill>
                <a:latin typeface="Calibri" panose="020F0502020204030204" pitchFamily="34" charset="0"/>
              </a:rPr>
              <a:t>What Can I Do</a:t>
            </a:r>
            <a:r>
              <a:rPr b="1" dirty="0" smtClean="0">
                <a:solidFill>
                  <a:srgbClr val="FFFFFF"/>
                </a:solidFill>
                <a:latin typeface="Calibri" panose="020F0502020204030204" pitchFamily="34" charset="0"/>
              </a:rPr>
              <a:t>?</a:t>
            </a:r>
            <a:endParaRPr b="1" dirty="0">
              <a:solidFill>
                <a:srgbClr val="FFFFFF"/>
              </a:solidFill>
              <a:latin typeface="Calibri" panose="020F0502020204030204" pitchFamily="34" charset="0"/>
            </a:endParaRPr>
          </a:p>
        </p:txBody>
      </p:sp>
      <p:sp>
        <p:nvSpPr>
          <p:cNvPr id="130" name="Shape 130"/>
          <p:cNvSpPr>
            <a:spLocks noGrp="1"/>
          </p:cNvSpPr>
          <p:nvPr>
            <p:ph type="body" idx="1"/>
          </p:nvPr>
        </p:nvSpPr>
        <p:spPr>
          <a:xfrm>
            <a:off x="328774" y="1099333"/>
            <a:ext cx="8661114" cy="5054885"/>
          </a:xfrm>
          <a:prstGeom prst="rect">
            <a:avLst/>
          </a:prstGeom>
        </p:spPr>
        <p:txBody>
          <a:bodyPr>
            <a:noAutofit/>
          </a:bodyPr>
          <a:lstStyle/>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Hearing problems can be serious. </a:t>
            </a:r>
            <a:r>
              <a:rPr lang="en-US" sz="1800" b="1" dirty="0" smtClean="0">
                <a:latin typeface="Calibri" panose="020F0502020204030204" pitchFamily="34" charset="0"/>
              </a:rPr>
              <a:t>It is important to </a:t>
            </a:r>
            <a:r>
              <a:rPr sz="1800" b="1" dirty="0" smtClean="0">
                <a:latin typeface="Calibri" panose="020F0502020204030204" pitchFamily="34" charset="0"/>
              </a:rPr>
              <a:t>seek </a:t>
            </a:r>
            <a:r>
              <a:rPr sz="1800" b="1" dirty="0">
                <a:latin typeface="Calibri" panose="020F0502020204030204" pitchFamily="34" charset="0"/>
              </a:rPr>
              <a:t>professional advice</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Hearing aids</a:t>
            </a:r>
            <a:r>
              <a:rPr sz="1800" dirty="0">
                <a:latin typeface="Calibri" panose="020F0502020204030204" pitchFamily="34" charset="0"/>
              </a:rPr>
              <a:t> are electronic instruments worn in or behind the ear. Things sound different when you wear a hearing aid. You may have to try more than one Hearing Aid to find the right kind - Request for a Trial Period of Hearing Aid</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Cochlear Implants</a:t>
            </a:r>
            <a:r>
              <a:rPr sz="1800" dirty="0">
                <a:latin typeface="Calibri" panose="020F0502020204030204" pitchFamily="34" charset="0"/>
              </a:rPr>
              <a:t> are small electronic devices surgically implanted in the inner ear that help provide a sense of sound to people who are profoundly deaf or hard-of-hearing</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Assistive listening devices</a:t>
            </a:r>
            <a:r>
              <a:rPr sz="1800" dirty="0">
                <a:latin typeface="Calibri" panose="020F0502020204030204" pitchFamily="34" charset="0"/>
              </a:rPr>
              <a:t> include phone amplifying devices, smart phone or tablet "apps," and closed circuit systems (induction coil loops) in places of worship, theaters, and auditoriums</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Lip reading or speech reading can help some people too.</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dirty="0">
                <a:latin typeface="Calibri" panose="020F0502020204030204" pitchFamily="34" charset="0"/>
              </a:rPr>
              <a:t>Ask your friends and family to </a:t>
            </a:r>
            <a:r>
              <a:rPr sz="1800" b="1" dirty="0">
                <a:latin typeface="Calibri" panose="020F0502020204030204" pitchFamily="34" charset="0"/>
              </a:rPr>
              <a:t>face you when they talk</a:t>
            </a:r>
            <a:r>
              <a:rPr sz="1800" dirty="0">
                <a:latin typeface="Calibri" panose="020F0502020204030204" pitchFamily="34" charset="0"/>
              </a:rPr>
              <a:t> so that you can see their faces</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dirty="0">
                <a:latin typeface="Calibri" panose="020F0502020204030204" pitchFamily="34" charset="0"/>
              </a:rPr>
              <a:t>Ask people to </a:t>
            </a:r>
            <a:r>
              <a:rPr sz="1800" b="1" dirty="0">
                <a:latin typeface="Calibri" panose="020F0502020204030204" pitchFamily="34" charset="0"/>
              </a:rPr>
              <a:t>speak louder and clearly</a:t>
            </a:r>
            <a:r>
              <a:rPr sz="1800" dirty="0">
                <a:latin typeface="Calibri" panose="020F0502020204030204" pitchFamily="34" charset="0"/>
              </a:rPr>
              <a:t> but not shout</a:t>
            </a:r>
          </a:p>
          <a:p>
            <a:pPr marL="194482" indent="-194482" defTabSz="271096">
              <a:spcBef>
                <a:spcPts val="0"/>
              </a:spcBef>
              <a:spcAft>
                <a:spcPts val="1200"/>
              </a:spcAft>
              <a:defRPr sz="2046">
                <a:solidFill>
                  <a:srgbClr val="000000"/>
                </a:solidFill>
                <a:latin typeface="Times New Roman"/>
                <a:ea typeface="Times New Roman"/>
                <a:cs typeface="Times New Roman"/>
                <a:sym typeface="Times New Roman"/>
              </a:defRPr>
            </a:pPr>
            <a:r>
              <a:rPr sz="1800" b="1" dirty="0">
                <a:latin typeface="Calibri" panose="020F0502020204030204" pitchFamily="34" charset="0"/>
              </a:rPr>
              <a:t>Background noise</a:t>
            </a:r>
            <a:r>
              <a:rPr sz="1800" dirty="0">
                <a:latin typeface="Calibri" panose="020F0502020204030204" pitchFamily="34" charset="0"/>
              </a:rPr>
              <a:t> makes it hard to hear people talk </a:t>
            </a:r>
            <a:r>
              <a:rPr sz="1800" dirty="0" smtClean="0">
                <a:latin typeface="Calibri" panose="020F0502020204030204" pitchFamily="34" charset="0"/>
              </a:rPr>
              <a:t>e</a:t>
            </a:r>
            <a:r>
              <a:rPr lang="en-US" sz="1800" dirty="0" smtClean="0">
                <a:latin typeface="Calibri" panose="020F0502020204030204" pitchFamily="34" charset="0"/>
              </a:rPr>
              <a:t>.</a:t>
            </a:r>
            <a:r>
              <a:rPr sz="1800" dirty="0" smtClean="0">
                <a:latin typeface="Calibri" panose="020F0502020204030204" pitchFamily="34" charset="0"/>
              </a:rPr>
              <a:t>g</a:t>
            </a:r>
            <a:r>
              <a:rPr sz="1800" dirty="0">
                <a:latin typeface="Calibri" panose="020F0502020204030204" pitchFamily="34" charset="0"/>
              </a:rPr>
              <a:t>. Noise from </a:t>
            </a:r>
            <a:r>
              <a:rPr sz="1800">
                <a:latin typeface="Calibri" panose="020F0502020204030204" pitchFamily="34" charset="0"/>
              </a:rPr>
              <a:t>TV </a:t>
            </a:r>
            <a:r>
              <a:rPr sz="1800" smtClean="0">
                <a:latin typeface="Calibri" panose="020F0502020204030204" pitchFamily="34" charset="0"/>
              </a:rPr>
              <a:t>etc</a:t>
            </a:r>
            <a:r>
              <a:rPr lang="en-US" sz="1800" smtClean="0">
                <a:latin typeface="Calibri" panose="020F0502020204030204" pitchFamily="34" charset="0"/>
              </a:rPr>
              <a:t>.</a:t>
            </a:r>
            <a:r>
              <a:rPr sz="1800" smtClean="0">
                <a:latin typeface="Calibri" panose="020F0502020204030204" pitchFamily="34" charset="0"/>
              </a:rPr>
              <a:t> </a:t>
            </a:r>
            <a:r>
              <a:rPr sz="1800" dirty="0">
                <a:latin typeface="Calibri" panose="020F0502020204030204" pitchFamily="34" charset="0"/>
              </a:rPr>
              <a:t>- Turn them off if </a:t>
            </a:r>
            <a:r>
              <a:rPr sz="1800" dirty="0" smtClean="0">
                <a:latin typeface="Calibri" panose="020F0502020204030204" pitchFamily="34" charset="0"/>
              </a:rPr>
              <a:t>you</a:t>
            </a:r>
            <a:r>
              <a:rPr lang="en-US" sz="1800" dirty="0" smtClean="0">
                <a:latin typeface="Calibri" panose="020F0502020204030204" pitchFamily="34" charset="0"/>
              </a:rPr>
              <a:t> a</a:t>
            </a:r>
            <a:r>
              <a:rPr sz="1800" dirty="0" smtClean="0">
                <a:latin typeface="Calibri" panose="020F0502020204030204" pitchFamily="34" charset="0"/>
              </a:rPr>
              <a:t>r</a:t>
            </a:r>
            <a:r>
              <a:rPr lang="en-US" sz="1800" dirty="0" smtClean="0">
                <a:latin typeface="Calibri" panose="020F0502020204030204" pitchFamily="34" charset="0"/>
              </a:rPr>
              <a:t>e</a:t>
            </a:r>
            <a:r>
              <a:rPr sz="1800" dirty="0" smtClean="0">
                <a:latin typeface="Calibri" panose="020F0502020204030204" pitchFamily="34" charset="0"/>
              </a:rPr>
              <a:t> </a:t>
            </a:r>
            <a:r>
              <a:rPr sz="1800" dirty="0">
                <a:latin typeface="Calibri" panose="020F0502020204030204" pitchFamily="34" charset="0"/>
              </a:rPr>
              <a:t>not using those devices</a:t>
            </a:r>
          </a:p>
        </p:txBody>
      </p:sp>
      <p:sp>
        <p:nvSpPr>
          <p:cNvPr id="2" name="Slide Number Placeholder 1"/>
          <p:cNvSpPr>
            <a:spLocks noGrp="1"/>
          </p:cNvSpPr>
          <p:nvPr>
            <p:ph type="sldNum" sz="quarter" idx="2"/>
          </p:nvPr>
        </p:nvSpPr>
        <p:spPr/>
        <p:txBody>
          <a:bodyPr/>
          <a:lstStyle/>
          <a:p>
            <a:fld id="{86CB4B4D-7CA3-9044-876B-883B54F8677D}"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0" y="6208681"/>
            <a:ext cx="472584" cy="365125"/>
          </a:xfrm>
        </p:spPr>
        <p:txBody>
          <a:bodyPr/>
          <a:lstStyle/>
          <a:p>
            <a:fld id="{D64212AE-C6D7-4DAE-B05A-60F3647E62E0}" type="slidenum">
              <a:rPr lang="en-US" smtClean="0"/>
              <a:t>26</a:t>
            </a:fld>
            <a:endParaRPr lang="en-US"/>
          </a:p>
        </p:txBody>
      </p:sp>
      <p:sp>
        <p:nvSpPr>
          <p:cNvPr id="4" name="Content Placeholder 2"/>
          <p:cNvSpPr txBox="1">
            <a:spLocks/>
          </p:cNvSpPr>
          <p:nvPr/>
        </p:nvSpPr>
        <p:spPr>
          <a:xfrm>
            <a:off x="638893" y="1364755"/>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smtClean="0">
                <a:solidFill>
                  <a:srgbClr val="000000"/>
                </a:solidFill>
              </a:rPr>
              <a:t>Four Priorities for 2016</a:t>
            </a:r>
            <a:endParaRPr lang="en-US" smtClean="0">
              <a:solidFill>
                <a:srgbClr val="000000"/>
              </a:solidFill>
            </a:endParaRPr>
          </a:p>
          <a:p>
            <a:pPr marL="514350" indent="-514350">
              <a:buFont typeface="+mj-lt"/>
              <a:buAutoNum type="arabicPeriod"/>
            </a:pPr>
            <a:r>
              <a:rPr lang="en-US" b="1" smtClean="0">
                <a:solidFill>
                  <a:srgbClr val="000000"/>
                </a:solidFill>
              </a:rPr>
              <a:t>At least 50% of Tajnid to attend monthly meetings where we discuss our Khalifa’s vision: “Save yourself and your families from a fire” in interactive discussions.</a:t>
            </a:r>
          </a:p>
          <a:p>
            <a:pPr marL="514350" indent="-514350">
              <a:buFont typeface="+mj-lt"/>
              <a:buAutoNum type="arabicPeriod"/>
            </a:pPr>
            <a:r>
              <a:rPr lang="en-US" b="1" smtClean="0">
                <a:solidFill>
                  <a:srgbClr val="000000"/>
                </a:solidFill>
              </a:rPr>
              <a:t>Help establish a culture of congregational Salat.</a:t>
            </a:r>
          </a:p>
          <a:p>
            <a:pPr marL="514350" indent="-514350">
              <a:buFont typeface="+mj-lt"/>
              <a:buAutoNum type="arabicPeriod"/>
            </a:pPr>
            <a:r>
              <a:rPr lang="en-US" b="1" smtClean="0">
                <a:solidFill>
                  <a:srgbClr val="000000"/>
                </a:solidFill>
              </a:rPr>
              <a:t>Help strengthen the love of Holy Quran.</a:t>
            </a:r>
          </a:p>
          <a:p>
            <a:pPr marL="514350" indent="-514350">
              <a:buFont typeface="+mj-lt"/>
              <a:buAutoNum type="arabicPeriod"/>
            </a:pPr>
            <a:r>
              <a:rPr lang="en-US" b="1" smtClean="0">
                <a:solidFill>
                  <a:srgbClr val="000000"/>
                </a:solidFill>
              </a:rPr>
              <a:t>More than 50% Tajnid to attend National Ijtima. The National Ijtema and Shura will take place in BRM on Sep 23-25, 2016. Please start planning now</a:t>
            </a:r>
            <a:endParaRPr lang="en-US" b="1" dirty="0">
              <a:solidFill>
                <a:srgbClr val="000000"/>
              </a:solidFill>
            </a:endParaRPr>
          </a:p>
        </p:txBody>
      </p:sp>
      <p:sp>
        <p:nvSpPr>
          <p:cNvPr id="5"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smtClean="0">
                <a:solidFill>
                  <a:schemeClr val="bg1"/>
                </a:solidFill>
              </a:rPr>
              <a:t>National Reminders</a:t>
            </a:r>
            <a:endParaRPr lang="en-US" sz="3200" b="1" dirty="0">
              <a:solidFill>
                <a:schemeClr val="bg1"/>
              </a:solidFill>
            </a:endParaRPr>
          </a:p>
        </p:txBody>
      </p:sp>
    </p:spTree>
    <p:extLst>
      <p:ext uri="{BB962C8B-B14F-4D97-AF65-F5344CB8AC3E}">
        <p14:creationId xmlns:p14="http://schemas.microsoft.com/office/powerpoint/2010/main" val="1225629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28650" y="1369453"/>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t>Local Reminders</a:t>
            </a:r>
          </a:p>
          <a:p>
            <a:pPr marL="971550" lvl="1" indent="-514350">
              <a:buFont typeface="+mj-lt"/>
              <a:buAutoNum type="arabicPeriod"/>
            </a:pPr>
            <a:r>
              <a:rPr lang="en-US" b="1" smtClean="0"/>
              <a:t>	</a:t>
            </a:r>
          </a:p>
          <a:p>
            <a:pPr marL="971550" lvl="1" indent="-514350">
              <a:buFont typeface="+mj-lt"/>
              <a:buAutoNum type="arabicPeriod"/>
            </a:pPr>
            <a:r>
              <a:rPr lang="en-US" b="1" smtClean="0"/>
              <a:t>	</a:t>
            </a:r>
            <a:endParaRPr lang="en-US" smtClean="0"/>
          </a:p>
          <a:p>
            <a:endParaRPr lang="en-US" smtClean="0"/>
          </a:p>
          <a:p>
            <a:endParaRPr lang="en-US" smtClean="0"/>
          </a:p>
          <a:p>
            <a:pPr marL="0" indent="0">
              <a:buFont typeface="Arial" panose="020B0604020202020204" pitchFamily="34" charset="0"/>
              <a:buNone/>
            </a:pPr>
            <a:endParaRPr lang="en-US" smtClean="0"/>
          </a:p>
          <a:p>
            <a:endParaRPr lang="en-US" smtClean="0"/>
          </a:p>
          <a:p>
            <a:endParaRPr lang="en-US" smtClean="0"/>
          </a:p>
          <a:p>
            <a:pPr marL="0" indent="0">
              <a:buFont typeface="Arial" panose="020B0604020202020204" pitchFamily="34" charset="0"/>
              <a:buNone/>
            </a:pPr>
            <a:r>
              <a:rPr lang="en-US" b="1" smtClean="0"/>
              <a:t>Dua</a:t>
            </a:r>
            <a:endParaRPr lang="en-US" b="1" dirty="0"/>
          </a:p>
        </p:txBody>
      </p:sp>
      <p:sp>
        <p:nvSpPr>
          <p:cNvPr id="3" name="Slide Number Placeholder 1"/>
          <p:cNvSpPr>
            <a:spLocks noGrp="1"/>
          </p:cNvSpPr>
          <p:nvPr>
            <p:ph type="sldNum" sz="quarter" idx="12"/>
          </p:nvPr>
        </p:nvSpPr>
        <p:spPr>
          <a:xfrm>
            <a:off x="0" y="6208681"/>
            <a:ext cx="472584" cy="365125"/>
          </a:xfrm>
        </p:spPr>
        <p:txBody>
          <a:bodyPr/>
          <a:lstStyle/>
          <a:p>
            <a:fld id="{D64212AE-C6D7-4DAE-B05A-60F3647E62E0}" type="slidenum">
              <a:rPr lang="en-US" smtClean="0"/>
              <a:t>27</a:t>
            </a:fld>
            <a:endParaRPr lang="en-US"/>
          </a:p>
        </p:txBody>
      </p:sp>
      <p:sp>
        <p:nvSpPr>
          <p:cNvPr id="4"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bg1"/>
                </a:solidFill>
              </a:rPr>
              <a:t>Local Reminders</a:t>
            </a:r>
            <a:endParaRPr lang="en-US" sz="3200" b="1" dirty="0">
              <a:solidFill>
                <a:schemeClr val="bg1"/>
              </a:solidFill>
            </a:endParaRPr>
          </a:p>
        </p:txBody>
      </p:sp>
    </p:spTree>
    <p:extLst>
      <p:ext uri="{BB962C8B-B14F-4D97-AF65-F5344CB8AC3E}">
        <p14:creationId xmlns:p14="http://schemas.microsoft.com/office/powerpoint/2010/main" val="174923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162" y="1211659"/>
            <a:ext cx="8046420" cy="4430395"/>
          </a:xfrm>
        </p:spPr>
        <p:txBody>
          <a:bodyPr>
            <a:noAutofit/>
          </a:bodyPr>
          <a:lstStyle/>
          <a:p>
            <a:pPr marL="0" lvl="0" indent="0">
              <a:buNone/>
            </a:pPr>
            <a:r>
              <a:rPr lang="en-US" b="1" dirty="0"/>
              <a:t>THE HOLY </a:t>
            </a:r>
            <a:r>
              <a:rPr lang="en-US" b="1" dirty="0" smtClean="0"/>
              <a:t>Qur’an </a:t>
            </a:r>
            <a:r>
              <a:rPr lang="en-US" b="1" dirty="0"/>
              <a:t>IS THE BOUNDLESS SEA OF DEEP WISDOM</a:t>
            </a:r>
          </a:p>
          <a:p>
            <a:pPr marL="0" indent="0">
              <a:buNone/>
            </a:pPr>
            <a:r>
              <a:rPr lang="en-US" dirty="0"/>
              <a:t>Let it be known that the most outstanding miracle of Holy </a:t>
            </a:r>
            <a:r>
              <a:rPr lang="en-US" dirty="0" smtClean="0"/>
              <a:t>Qur’an </a:t>
            </a:r>
            <a:r>
              <a:rPr lang="en-US" dirty="0"/>
              <a:t>is that </a:t>
            </a:r>
            <a:r>
              <a:rPr lang="en-US" dirty="0" smtClean="0"/>
              <a:t>it is a boundless </a:t>
            </a:r>
            <a:r>
              <a:rPr lang="en-US" dirty="0"/>
              <a:t>sea of deep wisdom. </a:t>
            </a:r>
            <a:r>
              <a:rPr lang="en-US" dirty="0" smtClean="0"/>
              <a:t>It carries those </a:t>
            </a:r>
            <a:r>
              <a:rPr lang="en-US" dirty="0"/>
              <a:t>solid facts, those avenues of </a:t>
            </a:r>
            <a:r>
              <a:rPr lang="en-US" dirty="0" smtClean="0"/>
              <a:t>Qur’anic </a:t>
            </a:r>
            <a:r>
              <a:rPr lang="en-US" dirty="0"/>
              <a:t>Knowledge so rich in philosophy which we manifestly present to all nations and people of every language</a:t>
            </a:r>
            <a:r>
              <a:rPr lang="en-US" dirty="0" smtClean="0"/>
              <a:t>: be </a:t>
            </a:r>
            <a:r>
              <a:rPr lang="en-US" dirty="0"/>
              <a:t>the Indian, Persians, Europeans or Americans, whichever country they belong to. The </a:t>
            </a:r>
            <a:r>
              <a:rPr lang="en-US" dirty="0" smtClean="0"/>
              <a:t>Qur’anic </a:t>
            </a:r>
            <a:r>
              <a:rPr lang="en-US" dirty="0"/>
              <a:t>miracle is capable of rendering them defenseless speechless and totally disarmed</a:t>
            </a:r>
            <a:r>
              <a:rPr lang="en-US" dirty="0" smtClean="0"/>
              <a:t>. </a:t>
            </a:r>
            <a:endParaRPr lang="en-US" dirty="0"/>
          </a:p>
          <a:p>
            <a:pPr marL="0" indent="0" algn="r">
              <a:buNone/>
            </a:pPr>
            <a:r>
              <a:rPr lang="en-US" dirty="0" err="1" smtClean="0"/>
              <a:t>Roohani</a:t>
            </a:r>
            <a:r>
              <a:rPr lang="en-US" dirty="0" smtClean="0"/>
              <a:t> </a:t>
            </a:r>
            <a:r>
              <a:rPr lang="en-US" dirty="0" err="1" smtClean="0"/>
              <a:t>Khaza’in</a:t>
            </a:r>
            <a:r>
              <a:rPr lang="en-US" dirty="0" smtClean="0"/>
              <a:t>, </a:t>
            </a:r>
            <a:r>
              <a:rPr lang="en-US" dirty="0" err="1"/>
              <a:t>vol</a:t>
            </a:r>
            <a:r>
              <a:rPr lang="en-US" dirty="0"/>
              <a:t> </a:t>
            </a:r>
            <a:r>
              <a:rPr lang="en-US" dirty="0" smtClean="0"/>
              <a:t>3, page 255</a:t>
            </a:r>
            <a:endParaRPr lang="en-US" dirty="0"/>
          </a:p>
        </p:txBody>
      </p:sp>
      <p:sp>
        <p:nvSpPr>
          <p:cNvPr id="2" name="Rectangle 1"/>
          <p:cNvSpPr/>
          <p:nvPr/>
        </p:nvSpPr>
        <p:spPr>
          <a:xfrm>
            <a:off x="3488762" y="394454"/>
            <a:ext cx="5633145"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a:t>
            </a:r>
            <a:r>
              <a:rPr lang="en-US" sz="2800" b="1" dirty="0" smtClean="0">
                <a:solidFill>
                  <a:schemeClr val="bg1"/>
                </a:solidFill>
              </a:rPr>
              <a:t>Qur’an 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3</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indent="0">
              <a:buNone/>
            </a:pPr>
            <a:r>
              <a:rPr lang="en-US" sz="3200" b="1" dirty="0"/>
              <a:t>Reward is Twenty-Seven times More </a:t>
            </a:r>
            <a:endParaRPr lang="en-US" sz="3200" dirty="0"/>
          </a:p>
          <a:p>
            <a:pPr marL="0" indent="0">
              <a:buNone/>
            </a:pPr>
            <a:r>
              <a:rPr lang="en-US" sz="3200" dirty="0"/>
              <a:t>The Prophet </a:t>
            </a:r>
            <a:r>
              <a:rPr lang="en-US" sz="3200" dirty="0" smtClean="0"/>
              <a:t>(saw) </a:t>
            </a:r>
            <a:r>
              <a:rPr lang="en-US" sz="3200" dirty="0"/>
              <a:t>said: “Prayer in congregation is twenty seven times better than prayer prayed individually.” </a:t>
            </a:r>
            <a:endParaRPr lang="en-US" sz="3200" dirty="0" smtClean="0"/>
          </a:p>
          <a:p>
            <a:pPr marL="0" indent="0" algn="r">
              <a:buNone/>
            </a:pPr>
            <a:r>
              <a:rPr lang="en-US" sz="3200" dirty="0" smtClean="0"/>
              <a:t>(</a:t>
            </a:r>
            <a:r>
              <a:rPr lang="en-US" sz="3200" i="1" dirty="0" err="1" smtClean="0"/>
              <a:t>Sahih</a:t>
            </a:r>
            <a:r>
              <a:rPr lang="en-US" sz="3200" i="1" dirty="0" smtClean="0"/>
              <a:t> al-Bukhari</a:t>
            </a:r>
            <a:r>
              <a:rPr lang="en-US" sz="3200" dirty="0" smtClean="0"/>
              <a:t> and</a:t>
            </a:r>
            <a:r>
              <a:rPr lang="en-US" sz="3200" dirty="0"/>
              <a:t> </a:t>
            </a:r>
            <a:r>
              <a:rPr lang="en-US" sz="3200" i="1" dirty="0" err="1" smtClean="0"/>
              <a:t>Sahih</a:t>
            </a:r>
            <a:r>
              <a:rPr lang="en-US" sz="3200" i="1" dirty="0" smtClean="0"/>
              <a:t> </a:t>
            </a:r>
            <a:r>
              <a:rPr lang="en-US" sz="3200" i="1" dirty="0"/>
              <a:t>Muslim</a:t>
            </a:r>
            <a:r>
              <a:rPr lang="en-US" sz="3200" dirty="0"/>
              <a:t>) </a:t>
            </a:r>
          </a:p>
        </p:txBody>
      </p:sp>
      <p:sp>
        <p:nvSpPr>
          <p:cNvPr id="2" name="Rectangle 1"/>
          <p:cNvSpPr/>
          <p:nvPr/>
        </p:nvSpPr>
        <p:spPr>
          <a:xfrm>
            <a:off x="3427802" y="394454"/>
            <a:ext cx="5548891" cy="523220"/>
          </a:xfrm>
          <a:prstGeom prst="rect">
            <a:avLst/>
          </a:prstGeom>
        </p:spPr>
        <p:txBody>
          <a:bodyPr wrap="none">
            <a:spAutoFit/>
          </a:bodyPr>
          <a:lstStyle/>
          <a:p>
            <a:r>
              <a:rPr lang="en-US" sz="2800" b="1" dirty="0">
                <a:solidFill>
                  <a:schemeClr val="bg1"/>
                </a:solidFill>
              </a:rPr>
              <a:t>W</a:t>
            </a:r>
            <a:r>
              <a:rPr lang="en-US" sz="2800" b="1" dirty="0" smtClean="0">
                <a:solidFill>
                  <a:schemeClr val="bg1"/>
                </a:solidFill>
              </a:rPr>
              <a:t>atching Our Congregational </a:t>
            </a:r>
            <a:r>
              <a:rPr lang="en-US" sz="2800" b="1" dirty="0" err="1" smtClean="0">
                <a:solidFill>
                  <a:schemeClr val="bg1"/>
                </a:solidFill>
              </a:rPr>
              <a:t>Salat</a:t>
            </a:r>
            <a:r>
              <a:rPr lang="en-US" sz="2800" b="1" dirty="0" smtClean="0">
                <a:solidFill>
                  <a:schemeClr val="bg1"/>
                </a:solidFill>
              </a:rPr>
              <a:t>!</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673540" y="429338"/>
            <a:ext cx="5068182" cy="461665"/>
          </a:xfrm>
          <a:prstGeom prst="rect">
            <a:avLst/>
          </a:prstGeom>
        </p:spPr>
        <p:txBody>
          <a:bodyPr wrap="none" anchor="ctr">
            <a:spAutoFit/>
          </a:bodyPr>
          <a:lstStyle/>
          <a:p>
            <a:pPr algn="ctr"/>
            <a:r>
              <a:rPr lang="en-US" sz="2400" dirty="0" err="1" smtClean="0">
                <a:solidFill>
                  <a:schemeClr val="bg1"/>
                </a:solidFill>
              </a:rPr>
              <a:t>Qaule</a:t>
            </a:r>
            <a:r>
              <a:rPr lang="en-US" sz="2400" dirty="0" smtClean="0">
                <a:solidFill>
                  <a:schemeClr val="bg1"/>
                </a:solidFill>
              </a:rPr>
              <a:t> </a:t>
            </a:r>
            <a:r>
              <a:rPr lang="en-US" sz="2400" dirty="0" err="1" smtClean="0">
                <a:solidFill>
                  <a:schemeClr val="bg1"/>
                </a:solidFill>
              </a:rPr>
              <a:t>Sadeed</a:t>
            </a:r>
            <a:r>
              <a:rPr lang="en-US" sz="2400" dirty="0" smtClean="0">
                <a:solidFill>
                  <a:schemeClr val="bg1"/>
                </a:solidFill>
              </a:rPr>
              <a:t> and Arranging Marriages</a:t>
            </a:r>
            <a:endParaRPr lang="en-US"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779" y="1311743"/>
            <a:ext cx="5006502" cy="4846294"/>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4683920" y="429338"/>
            <a:ext cx="3047437" cy="461665"/>
          </a:xfrm>
          <a:prstGeom prst="rect">
            <a:avLst/>
          </a:prstGeom>
        </p:spPr>
        <p:txBody>
          <a:bodyPr wrap="none" anchor="ctr">
            <a:spAutoFit/>
          </a:bodyPr>
          <a:lstStyle/>
          <a:p>
            <a:pPr algn="ctr"/>
            <a:r>
              <a:rPr lang="en-US" sz="2400" dirty="0" smtClean="0">
                <a:solidFill>
                  <a:schemeClr val="bg1"/>
                </a:solidFill>
              </a:rPr>
              <a:t>Surah Al-</a:t>
            </a:r>
            <a:r>
              <a:rPr lang="en-US" sz="2400" dirty="0" err="1" smtClean="0">
                <a:solidFill>
                  <a:schemeClr val="bg1"/>
                </a:solidFill>
              </a:rPr>
              <a:t>Ahzab</a:t>
            </a:r>
            <a:r>
              <a:rPr lang="en-US" sz="2400" dirty="0" smtClean="0">
                <a:solidFill>
                  <a:schemeClr val="bg1"/>
                </a:solidFill>
              </a:rPr>
              <a:t> (71-74)</a:t>
            </a:r>
            <a:endParaRPr lang="en-US" sz="2400" dirty="0">
              <a:solidFill>
                <a:schemeClr val="bg1"/>
              </a:solidFill>
            </a:endParaRPr>
          </a:p>
        </p:txBody>
      </p:sp>
      <p:pic>
        <p:nvPicPr>
          <p:cNvPr id="1026" name="Picture 2" descr="http://www.alislam.org/quran/search2/verses/033-0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059" y="1911650"/>
            <a:ext cx="35528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islam.org/quran/search2/verses/033-07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484" y="3299827"/>
            <a:ext cx="3581400"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852" y="1783878"/>
            <a:ext cx="4584068" cy="3662541"/>
          </a:xfrm>
          <a:prstGeom prst="rect">
            <a:avLst/>
          </a:prstGeom>
        </p:spPr>
        <p:txBody>
          <a:bodyPr wrap="square">
            <a:spAutoFit/>
          </a:bodyPr>
          <a:lstStyle/>
          <a:p>
            <a:r>
              <a:rPr lang="en-US" sz="2800" dirty="0">
                <a:solidFill>
                  <a:srgbClr val="000000"/>
                </a:solidFill>
              </a:rPr>
              <a:t>[33:71] O ye who believe! fear Allah, and say the right word</a:t>
            </a:r>
            <a:r>
              <a:rPr lang="en-US" sz="2800" dirty="0" smtClean="0">
                <a:solidFill>
                  <a:srgbClr val="000000"/>
                </a:solidFill>
              </a:rPr>
              <a:t>.</a:t>
            </a:r>
          </a:p>
          <a:p>
            <a:endParaRPr lang="en-US" sz="1200" dirty="0" smtClean="0">
              <a:solidFill>
                <a:srgbClr val="000000"/>
              </a:solidFill>
            </a:endParaRPr>
          </a:p>
          <a:p>
            <a:endParaRPr lang="en-US" sz="1200" dirty="0">
              <a:solidFill>
                <a:srgbClr val="000000"/>
              </a:solidFill>
            </a:endParaRPr>
          </a:p>
          <a:p>
            <a:endParaRPr lang="en-US" sz="1200" dirty="0">
              <a:solidFill>
                <a:srgbClr val="000000"/>
              </a:solidFill>
            </a:endParaRPr>
          </a:p>
          <a:p>
            <a:r>
              <a:rPr lang="en-US" sz="2800" dirty="0"/>
              <a:t>[33:72] He will bless your works for you and forgive you your sins. And whoso obeys Allah and His Messenger, shall surely attain a mighty success.</a:t>
            </a:r>
          </a:p>
        </p:txBody>
      </p:sp>
      <p:sp>
        <p:nvSpPr>
          <p:cNvPr id="9" name="TextBox 8"/>
          <p:cNvSpPr txBox="1"/>
          <p:nvPr/>
        </p:nvSpPr>
        <p:spPr>
          <a:xfrm>
            <a:off x="5034051" y="1210765"/>
            <a:ext cx="3709256" cy="400110"/>
          </a:xfrm>
          <a:prstGeom prst="rect">
            <a:avLst/>
          </a:prstGeom>
          <a:noFill/>
        </p:spPr>
        <p:txBody>
          <a:bodyPr wrap="square" rtlCol="0">
            <a:spAutoFit/>
          </a:bodyPr>
          <a:lstStyle/>
          <a:p>
            <a:r>
              <a:rPr lang="en-US" sz="2000" dirty="0" smtClean="0"/>
              <a:t>Click      to listen the recitation</a:t>
            </a:r>
            <a:endParaRPr lang="en-US" sz="2000" dirty="0"/>
          </a:p>
        </p:txBody>
      </p:sp>
      <p:pic>
        <p:nvPicPr>
          <p:cNvPr id="11" name="33_71_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blip>
          <a:stretch>
            <a:fillRect/>
          </a:stretch>
        </p:blipFill>
        <p:spPr>
          <a:xfrm>
            <a:off x="5672680" y="1279023"/>
            <a:ext cx="263593" cy="263593"/>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50" y="1321610"/>
            <a:ext cx="4376562" cy="3579163"/>
          </a:xfrm>
        </p:spPr>
        <p:txBody>
          <a:bodyPr anchor="ctr">
            <a:noAutofit/>
          </a:bodyPr>
          <a:lstStyle/>
          <a:p>
            <a:pPr marL="0" indent="0" algn="ctr">
              <a:buNone/>
            </a:pPr>
            <a:r>
              <a:rPr lang="en-US" sz="3600" b="1" dirty="0" smtClean="0"/>
              <a:t>What does it mean to use </a:t>
            </a:r>
            <a:r>
              <a:rPr lang="en-US" sz="3600" b="1" dirty="0" err="1" smtClean="0"/>
              <a:t>Qaule</a:t>
            </a:r>
            <a:r>
              <a:rPr lang="en-US" sz="3600" b="1" dirty="0" smtClean="0"/>
              <a:t> </a:t>
            </a:r>
            <a:r>
              <a:rPr lang="en-US" sz="3600" b="1" dirty="0" err="1" smtClean="0"/>
              <a:t>Sadeed</a:t>
            </a:r>
            <a:r>
              <a:rPr lang="en-US" sz="3600" b="1" dirty="0" smtClean="0"/>
              <a:t> (the right word) in arranging our children’s marriages?</a:t>
            </a:r>
            <a:endParaRPr lang="en-US" sz="3600" b="1" dirty="0"/>
          </a:p>
        </p:txBody>
      </p:sp>
      <p:sp>
        <p:nvSpPr>
          <p:cNvPr id="5" name="Content Placeholder 2"/>
          <p:cNvSpPr txBox="1">
            <a:spLocks/>
          </p:cNvSpPr>
          <p:nvPr/>
        </p:nvSpPr>
        <p:spPr>
          <a:xfrm>
            <a:off x="534257" y="5065160"/>
            <a:ext cx="7375637" cy="116954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smtClean="0"/>
              <a:t>Share Your Thoughts!</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753" y="1321610"/>
            <a:ext cx="4427515" cy="3743550"/>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5644" y="1757765"/>
            <a:ext cx="8754893" cy="4308872"/>
          </a:xfrm>
          <a:prstGeom prst="rect">
            <a:avLst/>
          </a:prstGeom>
        </p:spPr>
        <p:txBody>
          <a:bodyPr wrap="square">
            <a:spAutoFit/>
          </a:bodyPr>
          <a:lstStyle/>
          <a:p>
            <a:r>
              <a:rPr lang="en-US" sz="3200" dirty="0" smtClean="0"/>
              <a:t>‘</a:t>
            </a:r>
            <a:r>
              <a:rPr lang="en-US" sz="3200" dirty="0" err="1" smtClean="0"/>
              <a:t>Qaule</a:t>
            </a:r>
            <a:r>
              <a:rPr lang="en-US" sz="3200" dirty="0" smtClean="0"/>
              <a:t> </a:t>
            </a:r>
            <a:r>
              <a:rPr lang="en-US" sz="3200" dirty="0" err="1"/>
              <a:t>Sadeed</a:t>
            </a:r>
            <a:r>
              <a:rPr lang="en-US" sz="3200" dirty="0"/>
              <a:t> (the right word) entails uttering what is completely true and appropriate and has no hint of randomness, uselessness and falsehood</a:t>
            </a:r>
            <a:r>
              <a:rPr lang="en-US" sz="3200" dirty="0" smtClean="0"/>
              <a:t>.’ </a:t>
            </a:r>
          </a:p>
          <a:p>
            <a:r>
              <a:rPr lang="en-US" sz="3200" dirty="0" smtClean="0"/>
              <a:t>‘O </a:t>
            </a:r>
            <a:r>
              <a:rPr lang="en-US" sz="3200" dirty="0"/>
              <a:t>you who believe, fear God and say what is based </a:t>
            </a:r>
            <a:r>
              <a:rPr lang="en-US" sz="3200" dirty="0" smtClean="0"/>
              <a:t>on </a:t>
            </a:r>
            <a:r>
              <a:rPr lang="en-US" sz="3200" dirty="0"/>
              <a:t>truth, honesty, fairness and </a:t>
            </a:r>
            <a:r>
              <a:rPr lang="en-US" sz="3200" dirty="0" smtClean="0"/>
              <a:t>wisdom.’</a:t>
            </a:r>
          </a:p>
          <a:p>
            <a:r>
              <a:rPr lang="en-US" sz="3200" dirty="0" smtClean="0"/>
              <a:t>‘Do </a:t>
            </a:r>
            <a:r>
              <a:rPr lang="en-US" sz="3200" dirty="0"/>
              <a:t>not talk randomly and speak at the right time and place</a:t>
            </a:r>
            <a:r>
              <a:rPr lang="en-US" sz="3200" dirty="0" smtClean="0"/>
              <a:t>.’</a:t>
            </a:r>
          </a:p>
          <a:p>
            <a:endParaRPr lang="en-US" sz="3200" dirty="0"/>
          </a:p>
          <a:p>
            <a:pPr algn="r"/>
            <a:r>
              <a:rPr lang="en-US" b="1" dirty="0" err="1"/>
              <a:t>Tafseer</a:t>
            </a:r>
            <a:r>
              <a:rPr lang="en-US" b="1" dirty="0"/>
              <a:t> Holy </a:t>
            </a:r>
            <a:r>
              <a:rPr lang="en-US" b="1" dirty="0" smtClean="0"/>
              <a:t>Qur’an</a:t>
            </a:r>
            <a:r>
              <a:rPr lang="en-US" b="1" dirty="0"/>
              <a:t>, Vol. III, pp. 731 – 732</a:t>
            </a:r>
            <a:endParaRPr lang="en-US" sz="1100" b="1" dirty="0"/>
          </a:p>
        </p:txBody>
      </p:sp>
      <p:sp>
        <p:nvSpPr>
          <p:cNvPr id="5" name="TextBox 4"/>
          <p:cNvSpPr txBox="1"/>
          <p:nvPr/>
        </p:nvSpPr>
        <p:spPr>
          <a:xfrm>
            <a:off x="3636260" y="457570"/>
            <a:ext cx="4899226" cy="400110"/>
          </a:xfrm>
          <a:prstGeom prst="rect">
            <a:avLst/>
          </a:prstGeom>
          <a:noFill/>
        </p:spPr>
        <p:txBody>
          <a:bodyPr wrap="none" rtlCol="0">
            <a:spAutoFit/>
          </a:bodyPr>
          <a:lstStyle/>
          <a:p>
            <a:r>
              <a:rPr lang="en-US" sz="2000" b="1" dirty="0" smtClean="0">
                <a:solidFill>
                  <a:schemeClr val="bg1"/>
                </a:solidFill>
              </a:rPr>
              <a:t>From the writings of the Promised Messiah</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29406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15135"/>
            <a:ext cx="9144000" cy="5124408"/>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3227" y="987431"/>
            <a:ext cx="5450774" cy="5262979"/>
          </a:xfrm>
          <a:prstGeom prst="rect">
            <a:avLst/>
          </a:prstGeom>
          <a:noFill/>
        </p:spPr>
        <p:txBody>
          <a:bodyPr wrap="square" rtlCol="0">
            <a:spAutoFit/>
          </a:bodyPr>
          <a:lstStyle/>
          <a:p>
            <a:pPr lvl="0"/>
            <a:r>
              <a:rPr lang="en-US" sz="2400" dirty="0" smtClean="0"/>
              <a:t>Your niece just turned thirty-six years old and is still unmarried. She’s educated, pious, but rather overweight, which you suspect has made it difficult to find a suitable match. There is a 42-year old man in your Jama’at whose mother has been eager to get him married. She’s known to be very picky and only wants her son marrying a young girl in her late twenties so they can have many children. Your aging brother and sister-in-law are desperate to get their daughter married and advise you to just say your niece is “about 30.”</a:t>
            </a:r>
            <a:endParaRPr lang="en-US" sz="2400" dirty="0"/>
          </a:p>
        </p:txBody>
      </p:sp>
      <p:sp>
        <p:nvSpPr>
          <p:cNvPr id="4" name="TextBox 3"/>
          <p:cNvSpPr txBox="1"/>
          <p:nvPr/>
        </p:nvSpPr>
        <p:spPr>
          <a:xfrm>
            <a:off x="329913" y="1152533"/>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3" y="1921974"/>
            <a:ext cx="3200296" cy="3911473"/>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8904</TotalTime>
  <Words>2400</Words>
  <Application>Microsoft Office PowerPoint</Application>
  <PresentationFormat>On-screen Show (4:3)</PresentationFormat>
  <Paragraphs>188</Paragraphs>
  <Slides>27</Slides>
  <Notes>18</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Improve?</vt:lpstr>
      <vt:lpstr>Health Topic: Hearing Loss</vt:lpstr>
      <vt:lpstr>What is hearing loss?</vt:lpstr>
      <vt:lpstr>Why am I losing my hearing?</vt:lpstr>
      <vt:lpstr>What Can I Do?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209</cp:revision>
  <dcterms:created xsi:type="dcterms:W3CDTF">2015-11-01T03:33:14Z</dcterms:created>
  <dcterms:modified xsi:type="dcterms:W3CDTF">2016-06-05T01:03:30Z</dcterms:modified>
</cp:coreProperties>
</file>